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svg" ContentType="image/svg+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7" r:id="rId1"/>
    <p:sldMasterId id="2147483836" r:id="rId2"/>
  </p:sldMasterIdLst>
  <p:notesMasterIdLst>
    <p:notesMasterId r:id="rId22"/>
  </p:notesMasterIdLst>
  <p:handoutMasterIdLst>
    <p:handoutMasterId r:id="rId23"/>
  </p:handoutMasterIdLst>
  <p:sldIdLst>
    <p:sldId id="275" r:id="rId3"/>
    <p:sldId id="277" r:id="rId4"/>
    <p:sldId id="278" r:id="rId5"/>
    <p:sldId id="273" r:id="rId6"/>
    <p:sldId id="279" r:id="rId7"/>
    <p:sldId id="281" r:id="rId8"/>
    <p:sldId id="282" r:id="rId9"/>
    <p:sldId id="284" r:id="rId10"/>
    <p:sldId id="283" r:id="rId11"/>
    <p:sldId id="286" r:id="rId12"/>
    <p:sldId id="287" r:id="rId13"/>
    <p:sldId id="288" r:id="rId14"/>
    <p:sldId id="290" r:id="rId15"/>
    <p:sldId id="291" r:id="rId16"/>
    <p:sldId id="292" r:id="rId17"/>
    <p:sldId id="293" r:id="rId18"/>
    <p:sldId id="294" r:id="rId19"/>
    <p:sldId id="295" r:id="rId20"/>
    <p:sldId id="276" r:id="rId21"/>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1">
          <p15:clr>
            <a:srgbClr val="A4A3A4"/>
          </p15:clr>
        </p15:guide>
        <p15:guide id="2" pos="2880">
          <p15:clr>
            <a:srgbClr val="A4A3A4"/>
          </p15:clr>
        </p15:guide>
      </p15:sldGuideLst>
    </p:ext>
    <p:ext uri="{2D200454-40CA-4A62-9FC3-DE9A4176ACB9}">
      <p15:notesGuideLst xmlns=""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65B1"/>
    <a:srgbClr val="164FA0"/>
    <a:srgbClr val="5295C9"/>
    <a:srgbClr val="005587"/>
    <a:srgbClr val="2774AE"/>
    <a:srgbClr val="8BB8E8"/>
    <a:srgbClr val="898989"/>
    <a:srgbClr val="58595B"/>
    <a:srgbClr val="FFFF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70"/>
    <p:restoredTop sz="96405"/>
  </p:normalViewPr>
  <p:slideViewPr>
    <p:cSldViewPr snapToObjects="1">
      <p:cViewPr varScale="1">
        <p:scale>
          <a:sx n="81" d="100"/>
          <a:sy n="81" d="100"/>
        </p:scale>
        <p:origin x="-192" y="-96"/>
      </p:cViewPr>
      <p:guideLst>
        <p:guide orient="horz" pos="1621"/>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131" d="100"/>
          <a:sy n="131" d="100"/>
        </p:scale>
        <p:origin x="5088"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0F8CDC96-A026-1A43-8FF8-F3431351CE46}"/>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r>
              <a:rPr lang="en-US"/>
              <a:t>UCLA Strategic Communications</a:t>
            </a:r>
          </a:p>
        </p:txBody>
      </p:sp>
      <p:sp>
        <p:nvSpPr>
          <p:cNvPr id="3" name="Date Placeholder 2">
            <a:extLst>
              <a:ext uri="{FF2B5EF4-FFF2-40B4-BE49-F238E27FC236}">
                <a16:creationId xmlns="" xmlns:a16="http://schemas.microsoft.com/office/drawing/2014/main" id="{E582E14D-EC09-2A4C-BC08-4C91CE927630}"/>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4FCE00A7-28DB-DD4C-81E5-528572A134C3}" type="datetime4">
              <a:rPr lang="en-US" smtClean="0"/>
              <a:t>July 28, 2022</a:t>
            </a:fld>
            <a:endParaRPr lang="en-US"/>
          </a:p>
        </p:txBody>
      </p:sp>
      <p:sp>
        <p:nvSpPr>
          <p:cNvPr id="6" name="Footer Placeholder 5">
            <a:extLst>
              <a:ext uri="{FF2B5EF4-FFF2-40B4-BE49-F238E27FC236}">
                <a16:creationId xmlns="" xmlns:a16="http://schemas.microsoft.com/office/drawing/2014/main" id="{C6296818-3C08-A24F-B4F3-BDBA262C13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Pres-03-molecules</a:t>
            </a:r>
          </a:p>
        </p:txBody>
      </p:sp>
    </p:spTree>
    <p:extLst>
      <p:ext uri="{BB962C8B-B14F-4D97-AF65-F5344CB8AC3E}">
        <p14:creationId xmlns:p14="http://schemas.microsoft.com/office/powerpoint/2010/main" val="229891454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r>
              <a:rPr lang="en-US"/>
              <a:t>UCLA Strategic Communications</a:t>
            </a:r>
            <a:endParaRPr lang="en-US" dirty="0"/>
          </a:p>
        </p:txBody>
      </p:sp>
      <p:sp>
        <p:nvSpPr>
          <p:cNvPr id="3" name="Date Placeholder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CD20CFAB-BA8A-1A4C-84FA-222D3B74AD8F}" type="datetime4">
              <a:rPr lang="en-US" smtClean="0"/>
              <a:t>July 28, 2022</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F0C19-1F3A-494B-AD56-5568DAB4ED89}" type="slidenum">
              <a:rPr lang="en-US" smtClean="0"/>
              <a:t>‹#›</a:t>
            </a:fld>
            <a:endParaRPr lang="en-US"/>
          </a:p>
        </p:txBody>
      </p:sp>
      <p:sp>
        <p:nvSpPr>
          <p:cNvPr id="9" name="Footer Placeholder 8">
            <a:extLst>
              <a:ext uri="{FF2B5EF4-FFF2-40B4-BE49-F238E27FC236}">
                <a16:creationId xmlns="" xmlns:a16="http://schemas.microsoft.com/office/drawing/2014/main" id="{AC207038-7B66-8245-BE4E-E929570A97D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418168656"/>
      </p:ext>
    </p:extLst>
  </p:cSld>
  <p:clrMap bg1="lt1" tx1="dk1" bg2="lt2" tx2="dk2" accent1="accent1" accent2="accent2" accent3="accent3" accent4="accent4" accent5="accent5" accent6="accent6" hlink="hlink" folHlink="folHlink"/>
  <p:hf/>
  <p:notesStyle>
    <a:lvl1pPr marL="0" algn="l" defTabSz="685983" rtl="0" eaLnBrk="1" latinLnBrk="0" hangingPunct="1">
      <a:defRPr sz="1100" kern="1200">
        <a:solidFill>
          <a:schemeClr val="tx1"/>
        </a:solidFill>
        <a:latin typeface="+mn-lt"/>
        <a:ea typeface="+mn-ea"/>
        <a:cs typeface="+mn-cs"/>
      </a:defRPr>
    </a:lvl1pPr>
    <a:lvl2pPr marL="342991" algn="l" defTabSz="685983" rtl="0" eaLnBrk="1" latinLnBrk="0" hangingPunct="1">
      <a:defRPr sz="1100" kern="1200">
        <a:solidFill>
          <a:schemeClr val="tx1"/>
        </a:solidFill>
        <a:latin typeface="+mn-lt"/>
        <a:ea typeface="+mn-ea"/>
        <a:cs typeface="+mn-cs"/>
      </a:defRPr>
    </a:lvl2pPr>
    <a:lvl3pPr marL="685983" algn="l" defTabSz="685983" rtl="0" eaLnBrk="1" latinLnBrk="0" hangingPunct="1">
      <a:defRPr sz="1100" kern="1200">
        <a:solidFill>
          <a:schemeClr val="tx1"/>
        </a:solidFill>
        <a:latin typeface="+mn-lt"/>
        <a:ea typeface="+mn-ea"/>
        <a:cs typeface="+mn-cs"/>
      </a:defRPr>
    </a:lvl3pPr>
    <a:lvl4pPr marL="1028974" algn="l" defTabSz="685983" rtl="0" eaLnBrk="1" latinLnBrk="0" hangingPunct="1">
      <a:defRPr sz="1100" kern="1200">
        <a:solidFill>
          <a:schemeClr val="tx1"/>
        </a:solidFill>
        <a:latin typeface="+mn-lt"/>
        <a:ea typeface="+mn-ea"/>
        <a:cs typeface="+mn-cs"/>
      </a:defRPr>
    </a:lvl4pPr>
    <a:lvl5pPr marL="1371966" algn="l" defTabSz="685983" rtl="0" eaLnBrk="1" latinLnBrk="0" hangingPunct="1">
      <a:defRPr sz="1100" kern="1200">
        <a:solidFill>
          <a:schemeClr val="tx1"/>
        </a:solidFill>
        <a:latin typeface="+mn-lt"/>
        <a:ea typeface="+mn-ea"/>
        <a:cs typeface="+mn-cs"/>
      </a:defRPr>
    </a:lvl5pPr>
    <a:lvl6pPr marL="1714957" algn="l" defTabSz="685983" rtl="0" eaLnBrk="1" latinLnBrk="0" hangingPunct="1">
      <a:defRPr sz="900" kern="1200">
        <a:solidFill>
          <a:schemeClr val="tx1"/>
        </a:solidFill>
        <a:latin typeface="+mn-lt"/>
        <a:ea typeface="+mn-ea"/>
        <a:cs typeface="+mn-cs"/>
      </a:defRPr>
    </a:lvl6pPr>
    <a:lvl7pPr marL="2057949" algn="l" defTabSz="685983" rtl="0" eaLnBrk="1" latinLnBrk="0" hangingPunct="1">
      <a:defRPr sz="900" kern="1200">
        <a:solidFill>
          <a:schemeClr val="tx1"/>
        </a:solidFill>
        <a:latin typeface="+mn-lt"/>
        <a:ea typeface="+mn-ea"/>
        <a:cs typeface="+mn-cs"/>
      </a:defRPr>
    </a:lvl7pPr>
    <a:lvl8pPr marL="2400940" algn="l" defTabSz="685983" rtl="0" eaLnBrk="1" latinLnBrk="0" hangingPunct="1">
      <a:defRPr sz="900" kern="1200">
        <a:solidFill>
          <a:schemeClr val="tx1"/>
        </a:solidFill>
        <a:latin typeface="+mn-lt"/>
        <a:ea typeface="+mn-ea"/>
        <a:cs typeface="+mn-cs"/>
      </a:defRPr>
    </a:lvl8pPr>
    <a:lvl9pPr marL="2743932" algn="l" defTabSz="68598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D20CFAB-BA8A-1A4C-84FA-222D3B74AD8F}"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2</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398877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4</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E7145911-5001-DE48-842E-16AE7A4EACA9}"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5</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CC55773-6FD7-A14A-B1EC-E707C908FFF2}"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6</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ADB8C622-F084-DB4C-BA5F-497D14DB087B}"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7</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74822C5A-AD1C-A644-ACA5-5EC9BDC13917}"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8</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EFD50CF4-37DF-2140-B2EF-D5604C0D7222}"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9</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987672EA-D85A-9D44-9960-AC766A979535}"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10</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60086046-2D41-8B47-B392-84CD8A8AF722}"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11</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sv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sv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pen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40080" y="3291840"/>
            <a:ext cx="7223760" cy="557076"/>
          </a:xfrm>
        </p:spPr>
        <p:txBody>
          <a:bodyPr wrap="square" lIns="0" tIns="0" rIns="0" bIns="0" anchor="t" anchorCtr="0">
            <a:spAutoFit/>
          </a:bodyPr>
          <a:lstStyle>
            <a:lvl1pPr algn="l">
              <a:defRPr sz="4000" b="1" i="0">
                <a:solidFill>
                  <a:schemeClr val="bg1"/>
                </a:solidFill>
              </a:defRPr>
            </a:lvl1pPr>
          </a:lstStyle>
          <a:p>
            <a:r>
              <a:rPr lang="en-US" dirty="0"/>
              <a:t>04 Theme Presentation Title</a:t>
            </a:r>
          </a:p>
        </p:txBody>
      </p:sp>
      <p:sp>
        <p:nvSpPr>
          <p:cNvPr id="41" name="Text Placeholder 39">
            <a:extLst>
              <a:ext uri="{FF2B5EF4-FFF2-40B4-BE49-F238E27FC236}">
                <a16:creationId xmlns="" xmlns:a16="http://schemas.microsoft.com/office/drawing/2014/main" id="{C1CD1A20-8368-CF4D-89B6-4588CDF94C2D}"/>
              </a:ext>
            </a:extLst>
          </p:cNvPr>
          <p:cNvSpPr>
            <a:spLocks noGrp="1"/>
          </p:cNvSpPr>
          <p:nvPr>
            <p:ph type="body" sz="quarter" idx="19" hasCustomPrompt="1"/>
          </p:nvPr>
        </p:nvSpPr>
        <p:spPr>
          <a:xfrm>
            <a:off x="640079" y="3840480"/>
            <a:ext cx="7223760" cy="246221"/>
          </a:xfrm>
        </p:spPr>
        <p:txBody>
          <a:bodyPr wrap="square" lIns="18288" tIns="0" bIns="0" anchor="t" anchorCtr="0">
            <a:spAutoFit/>
          </a:bodyPr>
          <a:lstStyle>
            <a:lvl1pPr marL="0" indent="0">
              <a:buNone/>
              <a:defRPr sz="1600"/>
            </a:lvl1pPr>
            <a:lvl2pPr marL="342900" indent="0">
              <a:buNone/>
              <a:defRPr/>
            </a:lvl2pPr>
            <a:lvl3pPr marL="685800" indent="0">
              <a:buNone/>
              <a:defRPr/>
            </a:lvl3pPr>
            <a:lvl4pPr marL="1028700" indent="0">
              <a:buNone/>
              <a:defRPr/>
            </a:lvl4pPr>
            <a:lvl5pPr marL="1371600" indent="0">
              <a:buNone/>
              <a:defRPr/>
            </a:lvl5pPr>
          </a:lstStyle>
          <a:p>
            <a:pPr lvl="0"/>
            <a:r>
              <a:rPr lang="en-US" dirty="0"/>
              <a:t>Presenter Name, Title, Department Name</a:t>
            </a:r>
          </a:p>
        </p:txBody>
      </p:sp>
      <p:pic>
        <p:nvPicPr>
          <p:cNvPr id="18" name="Graphic 17">
            <a:extLst>
              <a:ext uri="{FF2B5EF4-FFF2-40B4-BE49-F238E27FC236}">
                <a16:creationId xmlns="" xmlns:a16="http://schemas.microsoft.com/office/drawing/2014/main" id="{259712B5-0E30-4144-8D5B-BCCAA734BAEB}"/>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640080" y="3017520"/>
            <a:ext cx="507248" cy="144928"/>
          </a:xfrm>
          <a:prstGeom prst="rect">
            <a:avLst/>
          </a:prstGeom>
        </p:spPr>
      </p:pic>
      <p:sp>
        <p:nvSpPr>
          <p:cNvPr id="4" name="Picture Placeholder 3">
            <a:extLst>
              <a:ext uri="{FF2B5EF4-FFF2-40B4-BE49-F238E27FC236}">
                <a16:creationId xmlns="" xmlns:a16="http://schemas.microsoft.com/office/drawing/2014/main" id="{74ED6290-34FA-3C47-95D3-D67A9B5F8BDB}"/>
              </a:ext>
            </a:extLst>
          </p:cNvPr>
          <p:cNvSpPr>
            <a:spLocks noGrp="1"/>
          </p:cNvSpPr>
          <p:nvPr>
            <p:ph type="pic" sz="quarter" idx="20" hasCustomPrompt="1"/>
          </p:nvPr>
        </p:nvSpPr>
        <p:spPr>
          <a:xfrm>
            <a:off x="647700" y="717550"/>
            <a:ext cx="6192837" cy="430887"/>
          </a:xfrm>
        </p:spPr>
        <p:txBody>
          <a:bodyPr l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dirty="0"/>
              <a:t>Click the icon to insert the </a:t>
            </a:r>
            <a:r>
              <a:rPr lang="en-US" dirty="0" err="1"/>
              <a:t>Uxd-Wht</a:t>
            </a:r>
            <a:r>
              <a:rPr lang="en-US" dirty="0"/>
              <a:t> or Unboxed-</a:t>
            </a:r>
            <a:r>
              <a:rPr lang="en-US" dirty="0" err="1"/>
              <a:t>WhiteType</a:t>
            </a:r>
            <a:r>
              <a:rPr lang="en-US" dirty="0"/>
              <a:t>, </a:t>
            </a:r>
            <a:r>
              <a:rPr lang="en-US" dirty="0" err="1"/>
              <a:t>svg</a:t>
            </a:r>
            <a:r>
              <a:rPr lang="en-US" dirty="0"/>
              <a:t> or </a:t>
            </a:r>
            <a:r>
              <a:rPr lang="en-US" dirty="0" err="1"/>
              <a:t>png</a:t>
            </a:r>
            <a:r>
              <a:rPr lang="en-US" dirty="0"/>
              <a:t> format version of your department logo. Follow the yellow instructions.</a:t>
            </a:r>
          </a:p>
        </p:txBody>
      </p:sp>
      <p:sp>
        <p:nvSpPr>
          <p:cNvPr id="13" name="Text Placeholder 12">
            <a:extLst>
              <a:ext uri="{FF2B5EF4-FFF2-40B4-BE49-F238E27FC236}">
                <a16:creationId xmlns="" xmlns:a16="http://schemas.microsoft.com/office/drawing/2014/main" id="{164D24AC-8D5B-524D-8352-F9A77CDE1310}"/>
              </a:ext>
            </a:extLst>
          </p:cNvPr>
          <p:cNvSpPr>
            <a:spLocks noGrp="1"/>
          </p:cNvSpPr>
          <p:nvPr>
            <p:ph type="body" sz="quarter" idx="21" hasCustomPrompt="1"/>
          </p:nvPr>
        </p:nvSpPr>
        <p:spPr>
          <a:xfrm>
            <a:off x="7089570" y="238478"/>
            <a:ext cx="1866862" cy="856821"/>
          </a:xfrm>
        </p:spPr>
        <p:txBody>
          <a:bodyPr lIns="0">
            <a:noAutofit/>
          </a:bodyPr>
          <a:lstStyle>
            <a:lvl1pPr>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r>
              <a:rPr lang="en-US" sz="1000" dirty="0">
                <a:solidFill>
                  <a:srgbClr val="FFFF00"/>
                </a:solidFill>
              </a:rPr>
              <a:t>1. GUIDES – To make sure guides are visible, inside the View ribbon, click the Guides checkbox. Then click the icon inside the picture frame to add your logo.</a:t>
            </a:r>
          </a:p>
        </p:txBody>
      </p:sp>
      <p:sp>
        <p:nvSpPr>
          <p:cNvPr id="20" name="Text Placeholder 12">
            <a:extLst>
              <a:ext uri="{FF2B5EF4-FFF2-40B4-BE49-F238E27FC236}">
                <a16:creationId xmlns="" xmlns:a16="http://schemas.microsoft.com/office/drawing/2014/main" id="{04C13EC0-6D3A-FE43-B044-0E78EDE027EE}"/>
              </a:ext>
            </a:extLst>
          </p:cNvPr>
          <p:cNvSpPr>
            <a:spLocks noGrp="1"/>
          </p:cNvSpPr>
          <p:nvPr>
            <p:ph type="body" sz="quarter" idx="22" hasCustomPrompt="1"/>
          </p:nvPr>
        </p:nvSpPr>
        <p:spPr>
          <a:xfrm>
            <a:off x="7089570" y="1159996"/>
            <a:ext cx="1866862" cy="861605"/>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defTabSz="685800">
              <a:lnSpc>
                <a:spcPct val="90000"/>
              </a:lnSpc>
              <a:spcBef>
                <a:spcPts val="750"/>
              </a:spcBef>
              <a:defRPr/>
            </a:pPr>
            <a:r>
              <a:rPr lang="en-US" sz="1000" dirty="0">
                <a:solidFill>
                  <a:srgbClr val="FFFF00"/>
                </a:solidFill>
              </a:rPr>
              <a:t>2. QUALITY – For the sharpest image, we recommend selecting your logo from the </a:t>
            </a:r>
            <a:r>
              <a:rPr lang="en-US" sz="1000" dirty="0" err="1">
                <a:solidFill>
                  <a:srgbClr val="FFFF00"/>
                </a:solidFill>
              </a:rPr>
              <a:t>svg</a:t>
            </a:r>
            <a:r>
              <a:rPr lang="en-US" sz="1000" dirty="0">
                <a:solidFill>
                  <a:srgbClr val="FFFF00"/>
                </a:solidFill>
              </a:rPr>
              <a:t> folder. Insert the </a:t>
            </a:r>
            <a:r>
              <a:rPr lang="en-US" sz="1000" dirty="0" err="1">
                <a:solidFill>
                  <a:srgbClr val="FFFF00"/>
                </a:solidFill>
              </a:rPr>
              <a:t>Uxd-Wht</a:t>
            </a:r>
            <a:r>
              <a:rPr lang="en-US" sz="1000" dirty="0">
                <a:solidFill>
                  <a:srgbClr val="FFFF00"/>
                </a:solidFill>
              </a:rPr>
              <a:t> or Unboxed-</a:t>
            </a:r>
            <a:r>
              <a:rPr lang="en-US" sz="1000" dirty="0" err="1">
                <a:solidFill>
                  <a:srgbClr val="FFFF00"/>
                </a:solidFill>
              </a:rPr>
              <a:t>WhiteType</a:t>
            </a:r>
            <a:r>
              <a:rPr lang="en-US" sz="1000" dirty="0">
                <a:solidFill>
                  <a:srgbClr val="FFFF00"/>
                </a:solidFill>
              </a:rPr>
              <a:t> version and it will appear in the picture frame.</a:t>
            </a:r>
          </a:p>
        </p:txBody>
      </p:sp>
      <p:sp>
        <p:nvSpPr>
          <p:cNvPr id="21" name="Text Placeholder 12">
            <a:extLst>
              <a:ext uri="{FF2B5EF4-FFF2-40B4-BE49-F238E27FC236}">
                <a16:creationId xmlns="" xmlns:a16="http://schemas.microsoft.com/office/drawing/2014/main" id="{0C848BFD-1E79-574B-9D86-6720B20B563E}"/>
              </a:ext>
            </a:extLst>
          </p:cNvPr>
          <p:cNvSpPr>
            <a:spLocks noGrp="1"/>
          </p:cNvSpPr>
          <p:nvPr>
            <p:ph type="body" sz="quarter" idx="23" hasCustomPrompt="1"/>
          </p:nvPr>
        </p:nvSpPr>
        <p:spPr>
          <a:xfrm>
            <a:off x="4419601" y="2086297"/>
            <a:ext cx="4536832" cy="822960"/>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3. SCALE – With the picture frame selected, choose Format Pane within the Graphic Format ribbon. Click the Size and Properties icon and open the Size section. Make sure the boxes for Lock aspect ratio and Relative to original picture size are checked. Click the RESET button to resize the logo in the frame. Continue resizing using the scaling arrows if necessary. The UCLA logo letters should match up with the top and bottom guides.</a:t>
            </a:r>
          </a:p>
        </p:txBody>
      </p:sp>
      <p:sp>
        <p:nvSpPr>
          <p:cNvPr id="22" name="Text Placeholder 12">
            <a:extLst>
              <a:ext uri="{FF2B5EF4-FFF2-40B4-BE49-F238E27FC236}">
                <a16:creationId xmlns="" xmlns:a16="http://schemas.microsoft.com/office/drawing/2014/main" id="{394EA9A6-5023-6449-BE77-6B0EC37C2D6B}"/>
              </a:ext>
            </a:extLst>
          </p:cNvPr>
          <p:cNvSpPr>
            <a:spLocks noGrp="1"/>
          </p:cNvSpPr>
          <p:nvPr>
            <p:ph type="body" sz="quarter" idx="24" hasCustomPrompt="1"/>
          </p:nvPr>
        </p:nvSpPr>
        <p:spPr>
          <a:xfrm>
            <a:off x="4419601" y="3001341"/>
            <a:ext cx="4536832" cy="201856"/>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4. POSITION – Align the UCLA logo letters to meet the left guide. </a:t>
            </a:r>
          </a:p>
        </p:txBody>
      </p:sp>
    </p:spTree>
    <p:extLst>
      <p:ext uri="{BB962C8B-B14F-4D97-AF65-F5344CB8AC3E}">
        <p14:creationId xmlns:p14="http://schemas.microsoft.com/office/powerpoint/2010/main" val="757752407"/>
      </p:ext>
    </p:extLst>
  </p:cSld>
  <p:clrMapOvr>
    <a:masterClrMapping/>
  </p:clrMapOvr>
  <p:extLst>
    <p:ext uri="{DCECCB84-F9BA-43D5-87BE-67443E8EF086}">
      <p15:sldGuideLst xmlns="" xmlns:p15="http://schemas.microsoft.com/office/powerpoint/2012/main">
        <p15:guide id="15" orient="horz" pos="446" userDrawn="1">
          <p15:clr>
            <a:srgbClr val="FBAE40"/>
          </p15:clr>
        </p15:guide>
        <p15:guide id="16" orient="horz" pos="638" userDrawn="1">
          <p15:clr>
            <a:srgbClr val="FBAE40"/>
          </p15:clr>
        </p15:guide>
        <p15:guide id="17" pos="4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w/chart">
    <p:spTree>
      <p:nvGrpSpPr>
        <p:cNvPr id="1" name=""/>
        <p:cNvGrpSpPr/>
        <p:nvPr/>
      </p:nvGrpSpPr>
      <p:grpSpPr>
        <a:xfrm>
          <a:off x="0" y="0"/>
          <a:ext cx="0" cy="0"/>
          <a:chOff x="0" y="0"/>
          <a:chExt cx="0" cy="0"/>
        </a:xfrm>
      </p:grpSpPr>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947E475C-3274-9842-8F39-31DCA032BA68}" type="datetime4">
              <a:rPr lang="en-US" smtClean="0"/>
              <a:t>July 28, 2022</a:t>
            </a:fld>
            <a:endParaRPr lang="en-US"/>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0" name="Text Placeholder 3">
            <a:extLst>
              <a:ext uri="{FF2B5EF4-FFF2-40B4-BE49-F238E27FC236}">
                <a16:creationId xmlns="" xmlns:a16="http://schemas.microsoft.com/office/drawing/2014/main" id="{DC4EB7DD-F35F-1C40-A482-C8E95C6B86A5}"/>
              </a:ext>
            </a:extLst>
          </p:cNvPr>
          <p:cNvSpPr>
            <a:spLocks noGrp="1"/>
          </p:cNvSpPr>
          <p:nvPr>
            <p:ph type="body" sz="quarter" idx="12" hasCustomPrompt="1"/>
          </p:nvPr>
        </p:nvSpPr>
        <p:spPr>
          <a:xfrm>
            <a:off x="548641" y="182880"/>
            <a:ext cx="6759125"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label data using the custom chart. If you’re not sure you’ll need this chart, we recommend HIDING the slide temporarily instead of deleting it. If deleted, the custom chart can be recovered from the master source file. </a:t>
            </a:r>
          </a:p>
        </p:txBody>
      </p:sp>
      <p:sp>
        <p:nvSpPr>
          <p:cNvPr id="3" name="Title 2">
            <a:extLst>
              <a:ext uri="{FF2B5EF4-FFF2-40B4-BE49-F238E27FC236}">
                <a16:creationId xmlns="" xmlns:a16="http://schemas.microsoft.com/office/drawing/2014/main" id="{57C674AD-E2F7-9B47-9DE7-F53C7666A23B}"/>
              </a:ext>
            </a:extLst>
          </p:cNvPr>
          <p:cNvSpPr>
            <a:spLocks noGrp="1"/>
          </p:cNvSpPr>
          <p:nvPr>
            <p:ph type="title" hasCustomPrompt="1"/>
          </p:nvPr>
        </p:nvSpPr>
        <p:spPr>
          <a:xfrm>
            <a:off x="548640" y="731520"/>
            <a:ext cx="7315200" cy="457200"/>
          </a:xfrm>
        </p:spPr>
        <p:txBody>
          <a:bodyPr lIns="91440" tIns="45720" rIns="91440" bIns="45720"/>
          <a:lstStyle>
            <a:lvl1pPr>
              <a:defRPr/>
            </a:lvl1pPr>
          </a:lstStyle>
          <a:p>
            <a:r>
              <a:rPr lang="en-US" dirty="0"/>
              <a:t>Header w/chart</a:t>
            </a:r>
          </a:p>
        </p:txBody>
      </p:sp>
      <p:sp>
        <p:nvSpPr>
          <p:cNvPr id="4" name="Chart Placeholder 3">
            <a:extLst>
              <a:ext uri="{FF2B5EF4-FFF2-40B4-BE49-F238E27FC236}">
                <a16:creationId xmlns="" xmlns:a16="http://schemas.microsoft.com/office/drawing/2014/main" id="{9287AF4A-DAC0-9840-BA00-2DEB3E0823D1}"/>
              </a:ext>
            </a:extLst>
          </p:cNvPr>
          <p:cNvSpPr>
            <a:spLocks noGrp="1"/>
          </p:cNvSpPr>
          <p:nvPr>
            <p:ph type="chart" sz="quarter" idx="13"/>
          </p:nvPr>
        </p:nvSpPr>
        <p:spPr>
          <a:xfrm>
            <a:off x="640080" y="1737360"/>
            <a:ext cx="7223760" cy="2194560"/>
          </a:xfrm>
        </p:spPr>
        <p:txBody>
          <a:bodyPr lIns="0" tIns="0"/>
          <a:lstStyle>
            <a:lvl1pPr algn="ctr">
              <a:defRPr/>
            </a:lvl1pPr>
          </a:lstStyle>
          <a:p>
            <a:r>
              <a:rPr lang="en-US"/>
              <a:t>Click icon to add chart</a:t>
            </a:r>
          </a:p>
        </p:txBody>
      </p:sp>
    </p:spTree>
    <p:extLst>
      <p:ext uri="{BB962C8B-B14F-4D97-AF65-F5344CB8AC3E}">
        <p14:creationId xmlns:p14="http://schemas.microsoft.com/office/powerpoint/2010/main" val="319960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tatement">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8E6FCB2D-19BC-3749-8BD0-340540129AF4}"/>
              </a:ext>
            </a:extLst>
          </p:cNvPr>
          <p:cNvSpPr/>
          <p:nvPr userDrawn="1"/>
        </p:nvSpPr>
        <p:spPr>
          <a:xfrm>
            <a:off x="0" y="-1"/>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920240" y="1645920"/>
            <a:ext cx="5542612" cy="1523494"/>
          </a:xfrm>
        </p:spPr>
        <p:txBody>
          <a:bodyPr wrap="square" bIns="0" anchor="t" anchorCtr="0">
            <a:spAutoFit/>
          </a:bodyPr>
          <a:lstStyle>
            <a:lvl1pPr algn="ctr">
              <a:defRPr sz="3200" b="0" i="0">
                <a:solidFill>
                  <a:schemeClr val="bg1"/>
                </a:solidFill>
              </a:defRPr>
            </a:lvl1pPr>
          </a:lstStyle>
          <a:p>
            <a:pPr>
              <a:lnSpc>
                <a:spcPct val="100000"/>
              </a:lnSpc>
              <a:spcBef>
                <a:spcPts val="0"/>
              </a:spcBef>
            </a:pPr>
            <a:r>
              <a:rPr lang="en-US" sz="3200" dirty="0">
                <a:solidFill>
                  <a:schemeClr val="bg1"/>
                </a:solidFill>
                <a:latin typeface="Helvetica" pitchFamily="2" charset="0"/>
              </a:rPr>
              <a:t>Lorem ipsum dolor sit </a:t>
            </a:r>
            <a:r>
              <a:rPr lang="en-US" sz="3200" dirty="0" err="1">
                <a:solidFill>
                  <a:schemeClr val="bg1"/>
                </a:solidFill>
                <a:latin typeface="Helvetica" pitchFamily="2" charset="0"/>
              </a:rPr>
              <a:t>amet</a:t>
            </a:r>
            <a:r>
              <a:rPr lang="en-US" sz="3200" dirty="0">
                <a:solidFill>
                  <a:schemeClr val="bg1"/>
                </a:solidFill>
                <a:latin typeface="Helvetica" pitchFamily="2" charset="0"/>
              </a:rPr>
              <a:t> ex </a:t>
            </a:r>
            <a:r>
              <a:rPr lang="en-US" sz="3200" dirty="0" err="1">
                <a:solidFill>
                  <a:schemeClr val="bg1"/>
                </a:solidFill>
                <a:latin typeface="Helvetica" pitchFamily="2" charset="0"/>
              </a:rPr>
              <a:t>eum</a:t>
            </a:r>
            <a:r>
              <a:rPr lang="en-US" sz="3200" dirty="0">
                <a:solidFill>
                  <a:schemeClr val="bg1"/>
                </a:solidFill>
                <a:latin typeface="Helvetica" pitchFamily="2" charset="0"/>
              </a:rPr>
              <a:t> </a:t>
            </a:r>
            <a:r>
              <a:rPr lang="en-US" sz="3200" dirty="0" err="1">
                <a:solidFill>
                  <a:schemeClr val="bg1"/>
                </a:solidFill>
                <a:latin typeface="Helvetica" pitchFamily="2" charset="0"/>
              </a:rPr>
              <a:t>reque</a:t>
            </a:r>
            <a:r>
              <a:rPr lang="en-US" sz="3200" dirty="0">
                <a:solidFill>
                  <a:schemeClr val="bg1"/>
                </a:solidFill>
                <a:latin typeface="Helvetica" pitchFamily="2" charset="0"/>
              </a:rPr>
              <a:t> </a:t>
            </a:r>
            <a:r>
              <a:rPr lang="en-US" sz="3200" dirty="0" err="1">
                <a:solidFill>
                  <a:schemeClr val="bg1"/>
                </a:solidFill>
                <a:latin typeface="Helvetica" pitchFamily="2" charset="0"/>
              </a:rPr>
              <a:t>graece</a:t>
            </a:r>
            <a:r>
              <a:rPr lang="en-US" sz="3200" dirty="0">
                <a:solidFill>
                  <a:schemeClr val="bg1"/>
                </a:solidFill>
                <a:latin typeface="Helvetica" pitchFamily="2" charset="0"/>
              </a:rPr>
              <a:t> </a:t>
            </a:r>
            <a:r>
              <a:rPr lang="en-US" sz="3200" dirty="0" err="1">
                <a:solidFill>
                  <a:schemeClr val="bg1"/>
                </a:solidFill>
                <a:latin typeface="Helvetica" pitchFamily="2" charset="0"/>
              </a:rPr>
              <a:t>nam</a:t>
            </a:r>
            <a:r>
              <a:rPr lang="en-US" sz="3200" dirty="0">
                <a:solidFill>
                  <a:schemeClr val="bg1"/>
                </a:solidFill>
                <a:latin typeface="Helvetica" pitchFamily="2" charset="0"/>
              </a:rPr>
              <a:t> </a:t>
            </a:r>
            <a:r>
              <a:rPr lang="en-US" sz="3200" dirty="0" err="1">
                <a:solidFill>
                  <a:schemeClr val="bg1"/>
                </a:solidFill>
                <a:latin typeface="Helvetica" pitchFamily="2" charset="0"/>
              </a:rPr>
              <a:t>harum</a:t>
            </a:r>
            <a:r>
              <a:rPr lang="en-US" sz="3200" dirty="0">
                <a:solidFill>
                  <a:schemeClr val="bg1"/>
                </a:solidFill>
                <a:latin typeface="Helvetica" pitchFamily="2" charset="0"/>
              </a:rPr>
              <a:t> </a:t>
            </a:r>
            <a:r>
              <a:rPr lang="en-US" sz="3200" dirty="0" err="1">
                <a:solidFill>
                  <a:schemeClr val="bg1"/>
                </a:solidFill>
                <a:latin typeface="Helvetica" pitchFamily="2" charset="0"/>
              </a:rPr>
              <a:t>vonsequat</a:t>
            </a:r>
            <a:endParaRPr lang="en-US" sz="3200" dirty="0">
              <a:solidFill>
                <a:schemeClr val="bg1"/>
              </a:solidFill>
              <a:latin typeface="Helvetica" pitchFamily="2" charset="0"/>
            </a:endParaRPr>
          </a:p>
        </p:txBody>
      </p:sp>
      <p:sp>
        <p:nvSpPr>
          <p:cNvPr id="10" name="Date Placeholder 9">
            <a:extLst>
              <a:ext uri="{FF2B5EF4-FFF2-40B4-BE49-F238E27FC236}">
                <a16:creationId xmlns="" xmlns:a16="http://schemas.microsoft.com/office/drawing/2014/main" id="{B2A81AB0-654A-3248-A3C6-F1EE412BDF1D}"/>
              </a:ext>
            </a:extLst>
          </p:cNvPr>
          <p:cNvSpPr>
            <a:spLocks noGrp="1"/>
          </p:cNvSpPr>
          <p:nvPr>
            <p:ph type="dt" sz="half" idx="15"/>
          </p:nvPr>
        </p:nvSpPr>
        <p:spPr/>
        <p:txBody>
          <a:bodyPr/>
          <a:lstStyle/>
          <a:p>
            <a:fld id="{93656403-4317-5E42-AB37-91366D6A2C1B}" type="datetime4">
              <a:rPr lang="en-US" smtClean="0"/>
              <a:t>July 28, 2022</a:t>
            </a:fld>
            <a:endParaRPr lang="en-US"/>
          </a:p>
        </p:txBody>
      </p:sp>
      <p:sp>
        <p:nvSpPr>
          <p:cNvPr id="31" name="Slide Number Placeholder 30">
            <a:extLst>
              <a:ext uri="{FF2B5EF4-FFF2-40B4-BE49-F238E27FC236}">
                <a16:creationId xmlns="" xmlns:a16="http://schemas.microsoft.com/office/drawing/2014/main" id="{1FDC9578-4AC4-9D48-A4F5-3D595CDD3989}"/>
              </a:ext>
            </a:extLst>
          </p:cNvPr>
          <p:cNvSpPr>
            <a:spLocks noGrp="1"/>
          </p:cNvSpPr>
          <p:nvPr>
            <p:ph type="sldNum" sz="quarter" idx="17"/>
          </p:nvPr>
        </p:nvSpPr>
        <p:spPr/>
        <p:txBody>
          <a:bodyPr/>
          <a:lstStyle/>
          <a:p>
            <a:fld id="{8368066F-241F-DA46-A244-6F6C08E1BFA8}" type="slidenum">
              <a:rPr lang="en-US" smtClean="0"/>
              <a:pPr/>
              <a:t>‹#›</a:t>
            </a:fld>
            <a:endParaRPr lang="en-US"/>
          </a:p>
        </p:txBody>
      </p:sp>
      <p:pic>
        <p:nvPicPr>
          <p:cNvPr id="5" name="Graphic 4">
            <a:extLst>
              <a:ext uri="{FF2B5EF4-FFF2-40B4-BE49-F238E27FC236}">
                <a16:creationId xmlns="" xmlns:a16="http://schemas.microsoft.com/office/drawing/2014/main" id="{1A63EED3-972D-0140-862A-D67C3385214B}"/>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4423306" y="1363434"/>
            <a:ext cx="507248" cy="144928"/>
          </a:xfrm>
          <a:prstGeom prst="rect">
            <a:avLst/>
          </a:prstGeom>
        </p:spPr>
      </p:pic>
    </p:spTree>
    <p:extLst>
      <p:ext uri="{BB962C8B-B14F-4D97-AF65-F5344CB8AC3E}">
        <p14:creationId xmlns:p14="http://schemas.microsoft.com/office/powerpoint/2010/main" val="2825777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ank You">
    <p:bg>
      <p:bgPr>
        <a:gradFill>
          <a:gsLst>
            <a:gs pos="0">
              <a:srgbClr val="00578B"/>
            </a:gs>
            <a:gs pos="45000">
              <a:srgbClr val="2774AE"/>
            </a:gs>
            <a:gs pos="100000">
              <a:srgbClr val="7EBAED">
                <a:lumMod val="100000"/>
              </a:srgbClr>
            </a:gs>
          </a:gsLst>
          <a:lin ang="45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80" y="2084832"/>
            <a:ext cx="7223760" cy="548640"/>
          </a:xfrm>
        </p:spPr>
        <p:txBody>
          <a:bodyPr wrap="square" lIns="0" tIns="0" bIns="0" anchor="t" anchorCtr="0">
            <a:spAutoFit/>
          </a:bodyPr>
          <a:lstStyle>
            <a:lvl1pPr algn="l">
              <a:defRPr sz="4000" b="1" i="0">
                <a:solidFill>
                  <a:schemeClr val="bg1"/>
                </a:solidFill>
              </a:defRPr>
            </a:lvl1pPr>
          </a:lstStyle>
          <a:p>
            <a:r>
              <a:rPr lang="en-US" dirty="0"/>
              <a:t>Thank You</a:t>
            </a:r>
          </a:p>
        </p:txBody>
      </p:sp>
      <p:pic>
        <p:nvPicPr>
          <p:cNvPr id="12" name="Graphic 11">
            <a:extLst>
              <a:ext uri="{FF2B5EF4-FFF2-40B4-BE49-F238E27FC236}">
                <a16:creationId xmlns="" xmlns:a16="http://schemas.microsoft.com/office/drawing/2014/main" id="{18F0C7FD-6DBB-934B-8AA0-9604C63E4065}"/>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 xmlns:a16="http://schemas.microsoft.com/office/drawing/2014/main" id="{E475807C-5862-DC4B-811D-8ABD15B2F91B}"/>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 xmlns:a16="http://schemas.microsoft.com/office/drawing/2014/main" id="{2F87C704-1300-C942-A7D1-06A433513F7A}"/>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E1C78E5D-111A-F24C-B653-AE1EAD324475}" type="datetime4">
              <a:rPr lang="en-US" smtClean="0"/>
              <a:t>July 28, 2022</a:t>
            </a:fld>
            <a:endParaRPr lang="en-US" dirty="0"/>
          </a:p>
        </p:txBody>
      </p:sp>
      <p:sp>
        <p:nvSpPr>
          <p:cNvPr id="11" name="Slide Number Placeholder 5">
            <a:extLst>
              <a:ext uri="{FF2B5EF4-FFF2-40B4-BE49-F238E27FC236}">
                <a16:creationId xmlns="" xmlns:a16="http://schemas.microsoft.com/office/drawing/2014/main" id="{DA0D9F10-E9DB-C54F-95F8-83888F506294}"/>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2571643531"/>
      </p:ext>
    </p:extLst>
  </p:cSld>
  <p:clrMapOvr>
    <a:masterClrMapping/>
  </p:clrMapOvr>
  <p:extLst>
    <p:ext uri="{DCECCB84-F9BA-43D5-87BE-67443E8EF086}">
      <p15:sldGuideLst xmlns="" xmlns:p15="http://schemas.microsoft.com/office/powerpoint/2012/main">
        <p15:guide id="12" orient="horz" pos="311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w/one image">
    <p:spTree>
      <p:nvGrpSpPr>
        <p:cNvPr id="1" name=""/>
        <p:cNvGrpSpPr/>
        <p:nvPr/>
      </p:nvGrpSpPr>
      <p:grpSpPr>
        <a:xfrm>
          <a:off x="0" y="0"/>
          <a:ext cx="0" cy="0"/>
          <a:chOff x="0" y="0"/>
          <a:chExt cx="0" cy="0"/>
        </a:xfrm>
      </p:grpSpPr>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5192FF47-1F09-4B4F-854D-BB746BC212C3}" type="datetime4">
              <a:rPr lang="en-US" smtClean="0"/>
              <a:t>July 28, 2022</a:t>
            </a:fld>
            <a:endParaRPr lang="en-US"/>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 xmlns:a16="http://schemas.microsoft.com/office/drawing/2014/main" id="{25793EB0-AC31-9B43-89A5-2CA5C7AA3207}"/>
              </a:ext>
            </a:extLst>
          </p:cNvPr>
          <p:cNvSpPr>
            <a:spLocks noGrp="1"/>
          </p:cNvSpPr>
          <p:nvPr>
            <p:ph type="pic" sz="quarter" idx="12"/>
          </p:nvPr>
        </p:nvSpPr>
        <p:spPr>
          <a:xfrm>
            <a:off x="4572000" y="0"/>
            <a:ext cx="4572000" cy="4572000"/>
          </a:xfrm>
          <a:solidFill>
            <a:srgbClr val="D2DDE9"/>
          </a:solidFill>
          <a:ln>
            <a:noFill/>
          </a:ln>
        </p:spPr>
        <p:txBody>
          <a:bodyPr wrap="none" l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 xmlns:a16="http://schemas.microsoft.com/office/drawing/2014/main" id="{B38D1B79-93A4-764A-9013-B96B61CB3380}"/>
              </a:ext>
            </a:extLst>
          </p:cNvPr>
          <p:cNvSpPr>
            <a:spLocks noGrp="1"/>
          </p:cNvSpPr>
          <p:nvPr>
            <p:ph type="title" hasCustomPrompt="1"/>
          </p:nvPr>
        </p:nvSpPr>
        <p:spPr>
          <a:xfrm>
            <a:off x="550920" y="720282"/>
            <a:ext cx="3200400" cy="925638"/>
          </a:xfrm>
        </p:spPr>
        <p:txBody>
          <a:bodyPr/>
          <a:lstStyle/>
          <a:p>
            <a:r>
              <a:rPr lang="en-US" dirty="0"/>
              <a:t>Header w/one image goes here</a:t>
            </a:r>
          </a:p>
        </p:txBody>
      </p:sp>
      <p:sp>
        <p:nvSpPr>
          <p:cNvPr id="5" name="Text Placeholder 4">
            <a:extLst>
              <a:ext uri="{FF2B5EF4-FFF2-40B4-BE49-F238E27FC236}">
                <a16:creationId xmlns="" xmlns:a16="http://schemas.microsoft.com/office/drawing/2014/main" id="{87EA6EA9-7EE2-5B44-A488-D85F7567FC46}"/>
              </a:ext>
            </a:extLst>
          </p:cNvPr>
          <p:cNvSpPr>
            <a:spLocks noGrp="1"/>
          </p:cNvSpPr>
          <p:nvPr>
            <p:ph type="body" sz="quarter" idx="13"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272484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er w/two images">
    <p:spTree>
      <p:nvGrpSpPr>
        <p:cNvPr id="1" name=""/>
        <p:cNvGrpSpPr/>
        <p:nvPr/>
      </p:nvGrpSpPr>
      <p:grpSpPr>
        <a:xfrm>
          <a:off x="0" y="0"/>
          <a:ext cx="0" cy="0"/>
          <a:chOff x="0" y="0"/>
          <a:chExt cx="0" cy="0"/>
        </a:xfrm>
      </p:grpSpPr>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1C50BC25-0EEE-614C-AE01-A5C888A88568}" type="datetime4">
              <a:rPr lang="en-US" smtClean="0"/>
              <a:t>July 28, 2022</a:t>
            </a:fld>
            <a:endParaRPr lang="en-US"/>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 xmlns:a16="http://schemas.microsoft.com/office/drawing/2014/main" id="{25793EB0-AC31-9B43-89A5-2CA5C7AA3207}"/>
              </a:ext>
            </a:extLst>
          </p:cNvPr>
          <p:cNvSpPr>
            <a:spLocks noGrp="1"/>
          </p:cNvSpPr>
          <p:nvPr>
            <p:ph type="pic" sz="quarter" idx="12"/>
          </p:nvPr>
        </p:nvSpPr>
        <p:spPr>
          <a:xfrm>
            <a:off x="4572000" y="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w/two images goes here</a:t>
            </a:r>
          </a:p>
        </p:txBody>
      </p:sp>
      <p:sp>
        <p:nvSpPr>
          <p:cNvPr id="8" name="Picture Placeholder 6">
            <a:extLst>
              <a:ext uri="{FF2B5EF4-FFF2-40B4-BE49-F238E27FC236}">
                <a16:creationId xmlns="" xmlns:a16="http://schemas.microsoft.com/office/drawing/2014/main" id="{5309662B-7670-2F41-80D3-DC780EF057BA}"/>
              </a:ext>
            </a:extLst>
          </p:cNvPr>
          <p:cNvSpPr>
            <a:spLocks noGrp="1"/>
          </p:cNvSpPr>
          <p:nvPr>
            <p:ph type="pic" sz="quarter" idx="13"/>
          </p:nvPr>
        </p:nvSpPr>
        <p:spPr>
          <a:xfrm>
            <a:off x="4572000" y="228600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Text Placeholder 4">
            <a:extLst>
              <a:ext uri="{FF2B5EF4-FFF2-40B4-BE49-F238E27FC236}">
                <a16:creationId xmlns="" xmlns:a16="http://schemas.microsoft.com/office/drawing/2014/main" id="{21C16212-9CC5-BE4E-820E-6990DABC2099}"/>
              </a:ext>
            </a:extLst>
          </p:cNvPr>
          <p:cNvSpPr>
            <a:spLocks noGrp="1"/>
          </p:cNvSpPr>
          <p:nvPr>
            <p:ph type="body" sz="quarter" idx="14"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35325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w/four images">
    <p:spTree>
      <p:nvGrpSpPr>
        <p:cNvPr id="1" name=""/>
        <p:cNvGrpSpPr/>
        <p:nvPr/>
      </p:nvGrpSpPr>
      <p:grpSpPr>
        <a:xfrm>
          <a:off x="0" y="0"/>
          <a:ext cx="0" cy="0"/>
          <a:chOff x="0" y="0"/>
          <a:chExt cx="0" cy="0"/>
        </a:xfrm>
      </p:grpSpPr>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EB1D4D52-693A-8740-99BE-A2BE1B674FA1}" type="datetime4">
              <a:rPr lang="en-US" smtClean="0"/>
              <a:t>July 28, 2022</a:t>
            </a:fld>
            <a:endParaRPr lang="en-US"/>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 xmlns:a16="http://schemas.microsoft.com/office/drawing/2014/main" id="{25793EB0-AC31-9B43-89A5-2CA5C7AA3207}"/>
              </a:ext>
            </a:extLst>
          </p:cNvPr>
          <p:cNvSpPr>
            <a:spLocks noGrp="1"/>
          </p:cNvSpPr>
          <p:nvPr>
            <p:ph type="pic" sz="quarter" idx="12"/>
          </p:nvPr>
        </p:nvSpPr>
        <p:spPr>
          <a:xfrm>
            <a:off x="4572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w/four images goes here</a:t>
            </a:r>
          </a:p>
        </p:txBody>
      </p:sp>
      <p:sp>
        <p:nvSpPr>
          <p:cNvPr id="8" name="Picture Placeholder 6">
            <a:extLst>
              <a:ext uri="{FF2B5EF4-FFF2-40B4-BE49-F238E27FC236}">
                <a16:creationId xmlns="" xmlns:a16="http://schemas.microsoft.com/office/drawing/2014/main" id="{5309662B-7670-2F41-80D3-DC780EF057BA}"/>
              </a:ext>
            </a:extLst>
          </p:cNvPr>
          <p:cNvSpPr>
            <a:spLocks noGrp="1"/>
          </p:cNvSpPr>
          <p:nvPr>
            <p:ph type="pic" sz="quarter" idx="13"/>
          </p:nvPr>
        </p:nvSpPr>
        <p:spPr>
          <a:xfrm>
            <a:off x="4572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Picture Placeholder 6">
            <a:extLst>
              <a:ext uri="{FF2B5EF4-FFF2-40B4-BE49-F238E27FC236}">
                <a16:creationId xmlns="" xmlns:a16="http://schemas.microsoft.com/office/drawing/2014/main" id="{D40CE9D7-DF48-4C46-8449-8A880C1CD6B4}"/>
              </a:ext>
            </a:extLst>
          </p:cNvPr>
          <p:cNvSpPr>
            <a:spLocks noGrp="1"/>
          </p:cNvSpPr>
          <p:nvPr>
            <p:ph type="pic" sz="quarter" idx="14"/>
          </p:nvPr>
        </p:nvSpPr>
        <p:spPr>
          <a:xfrm>
            <a:off x="6858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0" name="Picture Placeholder 6">
            <a:extLst>
              <a:ext uri="{FF2B5EF4-FFF2-40B4-BE49-F238E27FC236}">
                <a16:creationId xmlns="" xmlns:a16="http://schemas.microsoft.com/office/drawing/2014/main" id="{D044823D-5595-7C4A-9250-B45888C22A7B}"/>
              </a:ext>
            </a:extLst>
          </p:cNvPr>
          <p:cNvSpPr>
            <a:spLocks noGrp="1"/>
          </p:cNvSpPr>
          <p:nvPr>
            <p:ph type="pic" sz="quarter" idx="15"/>
          </p:nvPr>
        </p:nvSpPr>
        <p:spPr>
          <a:xfrm>
            <a:off x="6858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1" name="Text Placeholder 4">
            <a:extLst>
              <a:ext uri="{FF2B5EF4-FFF2-40B4-BE49-F238E27FC236}">
                <a16:creationId xmlns="" xmlns:a16="http://schemas.microsoft.com/office/drawing/2014/main" id="{B4009AC1-1D31-894D-98BC-57F3AE7A7BDA}"/>
              </a:ext>
            </a:extLst>
          </p:cNvPr>
          <p:cNvSpPr>
            <a:spLocks noGrp="1"/>
          </p:cNvSpPr>
          <p:nvPr>
            <p:ph type="body" sz="quarter" idx="16"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794854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ideo, full screen">
    <p:spTree>
      <p:nvGrpSpPr>
        <p:cNvPr id="1" name=""/>
        <p:cNvGrpSpPr/>
        <p:nvPr/>
      </p:nvGrpSpPr>
      <p:grpSpPr>
        <a:xfrm>
          <a:off x="0" y="0"/>
          <a:ext cx="0" cy="0"/>
          <a:chOff x="0" y="0"/>
          <a:chExt cx="0" cy="0"/>
        </a:xfrm>
      </p:grpSpPr>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36B699FD-DF0D-F345-85B7-8D5E93264139}" type="datetime4">
              <a:rPr lang="en-US" smtClean="0"/>
              <a:t>July 28, 2022</a:t>
            </a:fld>
            <a:endParaRPr lang="en-US"/>
          </a:p>
        </p:txBody>
      </p:sp>
      <p:sp>
        <p:nvSpPr>
          <p:cNvPr id="5" name="Media Placeholder 4">
            <a:extLst>
              <a:ext uri="{FF2B5EF4-FFF2-40B4-BE49-F238E27FC236}">
                <a16:creationId xmlns="" xmlns:a16="http://schemas.microsoft.com/office/drawing/2014/main" id="{4D4587A5-0103-8944-8C69-9CB5A6AA09C8}"/>
              </a:ext>
            </a:extLst>
          </p:cNvPr>
          <p:cNvSpPr>
            <a:spLocks noGrp="1"/>
          </p:cNvSpPr>
          <p:nvPr>
            <p:ph type="media" sz="quarter" idx="12"/>
          </p:nvPr>
        </p:nvSpPr>
        <p:spPr>
          <a:xfrm>
            <a:off x="0" y="0"/>
            <a:ext cx="9144000" cy="5148263"/>
          </a:xfrm>
          <a:solidFill>
            <a:srgbClr val="D2DDE9"/>
          </a:solidFill>
        </p:spPr>
        <p:txBody>
          <a:bodyPr lIns="0" tIns="274320" anchor="t" anchorCtr="1">
            <a:normAutofit/>
          </a:bodyPr>
          <a:lstStyle>
            <a:lvl1pPr marL="0" indent="0">
              <a:buNone/>
              <a:defRPr sz="1200">
                <a:solidFill>
                  <a:srgbClr val="898989"/>
                </a:solidFill>
              </a:defRPr>
            </a:lvl1pPr>
          </a:lstStyle>
          <a:p>
            <a:r>
              <a:rPr lang="en-US" dirty="0"/>
              <a:t>Click icon to add media</a:t>
            </a:r>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Tree>
    <p:extLst>
      <p:ext uri="{BB962C8B-B14F-4D97-AF65-F5344CB8AC3E}">
        <p14:creationId xmlns:p14="http://schemas.microsoft.com/office/powerpoint/2010/main" val="219352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divid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79" y="2086031"/>
            <a:ext cx="7223760" cy="548640"/>
          </a:xfrm>
        </p:spPr>
        <p:txBody>
          <a:bodyPr wrap="square" lIns="0" tIns="0" bIns="0" anchor="t" anchorCtr="0">
            <a:spAutoFit/>
          </a:bodyPr>
          <a:lstStyle>
            <a:lvl1pPr algn="l">
              <a:defRPr sz="4000" b="1" i="0">
                <a:solidFill>
                  <a:schemeClr val="bg1"/>
                </a:solidFill>
              </a:defRPr>
            </a:lvl1pPr>
          </a:lstStyle>
          <a:p>
            <a:r>
              <a:rPr lang="en-US" dirty="0"/>
              <a:t>Section Divider</a:t>
            </a:r>
          </a:p>
        </p:txBody>
      </p:sp>
      <p:pic>
        <p:nvPicPr>
          <p:cNvPr id="12" name="Graphic 11">
            <a:extLst>
              <a:ext uri="{FF2B5EF4-FFF2-40B4-BE49-F238E27FC236}">
                <a16:creationId xmlns="" xmlns:a16="http://schemas.microsoft.com/office/drawing/2014/main" id="{18F0C7FD-6DBB-934B-8AA0-9604C63E4065}"/>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 xmlns:a16="http://schemas.microsoft.com/office/drawing/2014/main" id="{E475807C-5862-DC4B-811D-8ABD15B2F91B}"/>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 xmlns:a16="http://schemas.microsoft.com/office/drawing/2014/main" id="{1CA9EA19-A7C1-FB4E-88DE-9B1C39330C0C}"/>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A05E5ECB-4167-2B4A-8CC2-3B8A74FF75C7}" type="datetime4">
              <a:rPr lang="en-US" smtClean="0"/>
              <a:t>July 28, 2022</a:t>
            </a:fld>
            <a:endParaRPr lang="en-US" dirty="0"/>
          </a:p>
        </p:txBody>
      </p:sp>
      <p:sp>
        <p:nvSpPr>
          <p:cNvPr id="11" name="Slide Number Placeholder 5">
            <a:extLst>
              <a:ext uri="{FF2B5EF4-FFF2-40B4-BE49-F238E27FC236}">
                <a16:creationId xmlns="" xmlns:a16="http://schemas.microsoft.com/office/drawing/2014/main" id="{FF7347BB-A599-8644-ACCA-8DFD46971AD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3115805393"/>
      </p:ext>
    </p:extLst>
  </p:cSld>
  <p:clrMapOvr>
    <a:masterClrMapping/>
  </p:clrMapOvr>
  <p:extLst>
    <p:ext uri="{DCECCB84-F9BA-43D5-87BE-67443E8EF086}">
      <p15:sldGuideLst xmlns=""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w/copy">
    <p:spTree>
      <p:nvGrpSpPr>
        <p:cNvPr id="1" name=""/>
        <p:cNvGrpSpPr/>
        <p:nvPr/>
      </p:nvGrpSpPr>
      <p:grpSpPr>
        <a:xfrm>
          <a:off x="0" y="0"/>
          <a:ext cx="0" cy="0"/>
          <a:chOff x="0" y="0"/>
          <a:chExt cx="0" cy="0"/>
        </a:xfrm>
      </p:grpSpPr>
      <p:sp>
        <p:nvSpPr>
          <p:cNvPr id="16" name="Text Placeholder 15">
            <a:extLst>
              <a:ext uri="{FF2B5EF4-FFF2-40B4-BE49-F238E27FC236}">
                <a16:creationId xmlns=""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5" name="Title 4">
            <a:extLst>
              <a:ext uri="{FF2B5EF4-FFF2-40B4-BE49-F238E27FC236}">
                <a16:creationId xmlns="" xmlns:a16="http://schemas.microsoft.com/office/drawing/2014/main" id="{BFFF5B99-4483-7844-825B-674CD4A40F0F}"/>
              </a:ext>
            </a:extLst>
          </p:cNvPr>
          <p:cNvSpPr>
            <a:spLocks noGrp="1"/>
          </p:cNvSpPr>
          <p:nvPr>
            <p:ph type="title" hasCustomPrompt="1"/>
          </p:nvPr>
        </p:nvSpPr>
        <p:spPr>
          <a:xfrm>
            <a:off x="550920" y="731519"/>
            <a:ext cx="7315200" cy="463973"/>
          </a:xfrm>
        </p:spPr>
        <p:txBody>
          <a:bodyPr rIns="91440"/>
          <a:lstStyle/>
          <a:p>
            <a:r>
              <a:rPr lang="en-US" dirty="0"/>
              <a:t>Preferred header w/copy</a:t>
            </a:r>
          </a:p>
        </p:txBody>
      </p:sp>
      <p:sp>
        <p:nvSpPr>
          <p:cNvPr id="7" name="Date Placeholder 3">
            <a:extLst>
              <a:ext uri="{FF2B5EF4-FFF2-40B4-BE49-F238E27FC236}">
                <a16:creationId xmlns="" xmlns:a16="http://schemas.microsoft.com/office/drawing/2014/main" id="{9B2D8B90-BE9B-5843-B008-CBCB235CA4A3}"/>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F906A3A6-72CA-5C49-8AA7-F23319A56E16}" type="datetime4">
              <a:rPr lang="en-US" smtClean="0"/>
              <a:t>July 28, 2022</a:t>
            </a:fld>
            <a:endParaRPr lang="en-US" dirty="0"/>
          </a:p>
        </p:txBody>
      </p:sp>
      <p:sp>
        <p:nvSpPr>
          <p:cNvPr id="8" name="Slide Number Placeholder 5">
            <a:extLst>
              <a:ext uri="{FF2B5EF4-FFF2-40B4-BE49-F238E27FC236}">
                <a16:creationId xmlns="" xmlns:a16="http://schemas.microsoft.com/office/drawing/2014/main" id="{8878FDE4-59D5-A74C-9DA6-FAE5AA21D57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6" name="Text Placeholder 5">
            <a:extLst>
              <a:ext uri="{FF2B5EF4-FFF2-40B4-BE49-F238E27FC236}">
                <a16:creationId xmlns="" xmlns:a16="http://schemas.microsoft.com/office/drawing/2014/main" id="{A420F5BA-667E-9B47-A37D-9263A12DA1DF}"/>
              </a:ext>
            </a:extLst>
          </p:cNvPr>
          <p:cNvSpPr>
            <a:spLocks noGrp="1"/>
          </p:cNvSpPr>
          <p:nvPr>
            <p:ph type="body" sz="quarter" idx="13" hasCustomPrompt="1"/>
          </p:nvPr>
        </p:nvSpPr>
        <p:spPr>
          <a:xfrm>
            <a:off x="548323" y="2011680"/>
            <a:ext cx="7315200" cy="582788"/>
          </a:xfrm>
        </p:spPr>
        <p:txBody>
          <a:bodyPr lIns="457200"/>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9" name="TextBox 8">
            <a:extLst>
              <a:ext uri="{FF2B5EF4-FFF2-40B4-BE49-F238E27FC236}">
                <a16:creationId xmlns="" xmlns:a16="http://schemas.microsoft.com/office/drawing/2014/main" id="{1118909B-8708-D647-8E99-60B2C9AC1454}"/>
              </a:ext>
            </a:extLst>
          </p:cNvPr>
          <p:cNvSpPr txBox="1"/>
          <p:nvPr userDrawn="1"/>
        </p:nvSpPr>
        <p:spPr>
          <a:xfrm>
            <a:off x="1638886" y="4895557"/>
            <a:ext cx="184731" cy="30008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73511158"/>
      </p:ext>
    </p:extLst>
  </p:cSld>
  <p:clrMapOvr>
    <a:masterClrMapping/>
  </p:clrMapOvr>
  <p:extLst>
    <p:ext uri="{DCECCB84-F9BA-43D5-87BE-67443E8EF086}">
      <p15:sldGuideLst xmlns="" xmlns:p15="http://schemas.microsoft.com/office/powerpoint/2012/main">
        <p15:guide id="1" pos="50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ondary Header w/copy">
    <p:spTree>
      <p:nvGrpSpPr>
        <p:cNvPr id="1" name=""/>
        <p:cNvGrpSpPr/>
        <p:nvPr/>
      </p:nvGrpSpPr>
      <p:grpSpPr>
        <a:xfrm>
          <a:off x="0" y="0"/>
          <a:ext cx="0" cy="0"/>
          <a:chOff x="0" y="0"/>
          <a:chExt cx="0" cy="0"/>
        </a:xfrm>
      </p:grpSpPr>
      <p:sp>
        <p:nvSpPr>
          <p:cNvPr id="16" name="Text Placeholder 15">
            <a:extLst>
              <a:ext uri="{FF2B5EF4-FFF2-40B4-BE49-F238E27FC236}">
                <a16:creationId xmlns=""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3BEDF7F4-5A61-894C-B54D-49FF23948D07}" type="datetime4">
              <a:rPr lang="en-US" smtClean="0"/>
              <a:t>July 28, 2022</a:t>
            </a:fld>
            <a:endParaRPr lang="en-US"/>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 xmlns:a16="http://schemas.microsoft.com/office/drawing/2014/main" id="{D63CAA0F-ED58-224B-A38C-B7185D4A86DC}"/>
              </a:ext>
            </a:extLst>
          </p:cNvPr>
          <p:cNvSpPr>
            <a:spLocks noGrp="1"/>
          </p:cNvSpPr>
          <p:nvPr>
            <p:ph type="title" hasCustomPrompt="1"/>
          </p:nvPr>
        </p:nvSpPr>
        <p:spPr>
          <a:xfrm>
            <a:off x="548640" y="822960"/>
            <a:ext cx="7315200" cy="365760"/>
          </a:xfrm>
        </p:spPr>
        <p:txBody>
          <a:bodyPr rIns="91440"/>
          <a:lstStyle>
            <a:lvl1pPr>
              <a:defRPr sz="2200">
                <a:solidFill>
                  <a:schemeClr val="bg1"/>
                </a:solidFill>
              </a:defRPr>
            </a:lvl1pPr>
          </a:lstStyle>
          <a:p>
            <a:r>
              <a:rPr lang="en-US" dirty="0"/>
              <a:t>Secondary Header w/copy</a:t>
            </a:r>
          </a:p>
        </p:txBody>
      </p:sp>
      <p:sp>
        <p:nvSpPr>
          <p:cNvPr id="8" name="Text Placeholder 5">
            <a:extLst>
              <a:ext uri="{FF2B5EF4-FFF2-40B4-BE49-F238E27FC236}">
                <a16:creationId xmlns="" xmlns:a16="http://schemas.microsoft.com/office/drawing/2014/main" id="{1BFD5973-E0B4-874F-87AB-BE09B5209393}"/>
              </a:ext>
            </a:extLst>
          </p:cNvPr>
          <p:cNvSpPr>
            <a:spLocks noGrp="1"/>
          </p:cNvSpPr>
          <p:nvPr>
            <p:ph type="body" sz="quarter" idx="13" hasCustomPrompt="1"/>
          </p:nvPr>
        </p:nvSpPr>
        <p:spPr>
          <a:xfrm>
            <a:off x="548323" y="2011680"/>
            <a:ext cx="7315200" cy="582788"/>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1673244717"/>
      </p:ext>
    </p:extLst>
  </p:cSld>
  <p:clrMapOvr>
    <a:masterClrMapping/>
  </p:clrMapOvr>
  <p:extLst>
    <p:ext uri="{DCECCB84-F9BA-43D5-87BE-67443E8EF086}">
      <p15:sldGuideLst xmlns="" xmlns:p15="http://schemas.microsoft.com/office/powerpoint/2012/main">
        <p15:guide id="1" pos="508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w/bullets">
    <p:spTree>
      <p:nvGrpSpPr>
        <p:cNvPr id="1" name=""/>
        <p:cNvGrpSpPr/>
        <p:nvPr/>
      </p:nvGrpSpPr>
      <p:grpSpPr>
        <a:xfrm>
          <a:off x="0" y="0"/>
          <a:ext cx="0" cy="0"/>
          <a:chOff x="0" y="0"/>
          <a:chExt cx="0" cy="0"/>
        </a:xfrm>
      </p:grpSpPr>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BA44B934-4787-CE42-9206-F1BF26B71361}" type="datetime4">
              <a:rPr lang="en-US" smtClean="0"/>
              <a:t>July 28, 2022</a:t>
            </a:fld>
            <a:endParaRPr lang="en-US"/>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 xmlns:a16="http://schemas.microsoft.com/office/drawing/2014/main" id="{BF8E7314-2ACD-9B4E-A929-90FAA35788D9}"/>
              </a:ext>
            </a:extLst>
          </p:cNvPr>
          <p:cNvSpPr>
            <a:spLocks noGrp="1"/>
          </p:cNvSpPr>
          <p:nvPr>
            <p:ph type="title" hasCustomPrompt="1"/>
          </p:nvPr>
        </p:nvSpPr>
        <p:spPr>
          <a:xfrm>
            <a:off x="550920" y="731520"/>
            <a:ext cx="7315200" cy="457200"/>
          </a:xfrm>
        </p:spPr>
        <p:txBody>
          <a:bodyPr rIns="91440"/>
          <a:lstStyle/>
          <a:p>
            <a:r>
              <a:rPr lang="en-US" dirty="0"/>
              <a:t>Header w/bullets</a:t>
            </a:r>
          </a:p>
        </p:txBody>
      </p:sp>
      <p:sp>
        <p:nvSpPr>
          <p:cNvPr id="3" name="Text Placeholder 2">
            <a:extLst>
              <a:ext uri="{FF2B5EF4-FFF2-40B4-BE49-F238E27FC236}">
                <a16:creationId xmlns="" xmlns:a16="http://schemas.microsoft.com/office/drawing/2014/main" id="{F63343D6-72EB-A54A-B1DB-4763B5EB30EE}"/>
              </a:ext>
            </a:extLst>
          </p:cNvPr>
          <p:cNvSpPr>
            <a:spLocks noGrp="1"/>
          </p:cNvSpPr>
          <p:nvPr>
            <p:ph type="body" sz="quarter" idx="12" hasCustomPrompt="1"/>
          </p:nvPr>
        </p:nvSpPr>
        <p:spPr>
          <a:xfrm>
            <a:off x="640080" y="1737360"/>
            <a:ext cx="7202488" cy="388889"/>
          </a:xfrm>
        </p:spPr>
        <p:txBody>
          <a:bodyPr/>
          <a:lstStyle>
            <a:lvl1pPr marL="173736" indent="-173736">
              <a:buFont typeface="Arial" panose="020B0604020202020204" pitchFamily="34" charset="0"/>
              <a:buChar char="•"/>
              <a:defRPr/>
            </a:lvl1pPr>
            <a:lvl2pPr marL="560070" indent="-285750">
              <a:buFont typeface="Arial" panose="020B0604020202020204" pitchFamily="34" charset="0"/>
              <a:buChar char="•"/>
              <a:defRPr/>
            </a:lvl2pPr>
            <a:lvl3pPr marL="834390" indent="-285750">
              <a:buFont typeface="Arial" panose="020B0604020202020204" pitchFamily="34" charset="0"/>
              <a:buChar char="•"/>
              <a:defRPr/>
            </a:lvl3pPr>
            <a:lvl4pPr marL="1108710" indent="-285750">
              <a:buFont typeface="Arial" panose="020B0604020202020204" pitchFamily="34" charset="0"/>
              <a:buChar char="•"/>
              <a:defRPr/>
            </a:lvl4pPr>
            <a:lvl5pPr marL="1383030" indent="-285750">
              <a:buFont typeface="Arial" panose="020B0604020202020204" pitchFamily="34" charset="0"/>
              <a:buChar char="•"/>
              <a:defRPr/>
            </a:lvl5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88974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w/two columns">
    <p:spTree>
      <p:nvGrpSpPr>
        <p:cNvPr id="1" name=""/>
        <p:cNvGrpSpPr/>
        <p:nvPr/>
      </p:nvGrpSpPr>
      <p:grpSpPr>
        <a:xfrm>
          <a:off x="0" y="0"/>
          <a:ext cx="0" cy="0"/>
          <a:chOff x="0" y="0"/>
          <a:chExt cx="0" cy="0"/>
        </a:xfrm>
      </p:grpSpPr>
      <p:sp>
        <p:nvSpPr>
          <p:cNvPr id="16" name="Text Placeholder 15">
            <a:extLst>
              <a:ext uri="{FF2B5EF4-FFF2-40B4-BE49-F238E27FC236}">
                <a16:creationId xmlns="" xmlns:a16="http://schemas.microsoft.com/office/drawing/2014/main" id="{096DF2BE-5EBE-5B40-92D3-2880086C2AD6}"/>
              </a:ext>
            </a:extLst>
          </p:cNvPr>
          <p:cNvSpPr>
            <a:spLocks noGrp="1"/>
          </p:cNvSpPr>
          <p:nvPr>
            <p:ph type="body" sz="quarter" idx="12" hasCustomPrompt="1"/>
          </p:nvPr>
        </p:nvSpPr>
        <p:spPr>
          <a:xfrm>
            <a:off x="54864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a:t>
            </a:r>
            <a:r>
              <a:rPr lang="en-US" dirty="0" err="1"/>
              <a:t>ONe</a:t>
            </a:r>
            <a:endParaRPr lang="en-US" dirty="0"/>
          </a:p>
        </p:txBody>
      </p:sp>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7A3B2589-806E-7749-B653-04DB5D84CB19}" type="datetime4">
              <a:rPr lang="en-US" smtClean="0"/>
              <a:t>July 28, 2022</a:t>
            </a:fld>
            <a:endParaRPr lang="en-US" dirty="0"/>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Text Placeholder 15">
            <a:extLst>
              <a:ext uri="{FF2B5EF4-FFF2-40B4-BE49-F238E27FC236}">
                <a16:creationId xmlns="" xmlns:a16="http://schemas.microsoft.com/office/drawing/2014/main" id="{F830867C-9860-A540-B2F8-B4F1E5421A7C}"/>
              </a:ext>
            </a:extLst>
          </p:cNvPr>
          <p:cNvSpPr>
            <a:spLocks noGrp="1"/>
          </p:cNvSpPr>
          <p:nvPr>
            <p:ph type="body" sz="quarter" idx="13" hasCustomPrompt="1"/>
          </p:nvPr>
        </p:nvSpPr>
        <p:spPr>
          <a:xfrm>
            <a:off x="429768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Two</a:t>
            </a:r>
          </a:p>
        </p:txBody>
      </p:sp>
      <p:sp>
        <p:nvSpPr>
          <p:cNvPr id="4" name="Title 3">
            <a:extLst>
              <a:ext uri="{FF2B5EF4-FFF2-40B4-BE49-F238E27FC236}">
                <a16:creationId xmlns="" xmlns:a16="http://schemas.microsoft.com/office/drawing/2014/main" id="{45C5E1AE-0792-394B-9E7A-879951F706B3}"/>
              </a:ext>
            </a:extLst>
          </p:cNvPr>
          <p:cNvSpPr>
            <a:spLocks noGrp="1"/>
          </p:cNvSpPr>
          <p:nvPr>
            <p:ph type="title" hasCustomPrompt="1"/>
          </p:nvPr>
        </p:nvSpPr>
        <p:spPr>
          <a:xfrm>
            <a:off x="550920" y="731519"/>
            <a:ext cx="7315200" cy="463973"/>
          </a:xfrm>
        </p:spPr>
        <p:txBody>
          <a:bodyPr rIns="91440"/>
          <a:lstStyle/>
          <a:p>
            <a:r>
              <a:rPr lang="en-US" dirty="0"/>
              <a:t>Header w/two columns</a:t>
            </a:r>
          </a:p>
        </p:txBody>
      </p:sp>
      <p:sp>
        <p:nvSpPr>
          <p:cNvPr id="9" name="Text Placeholder 5">
            <a:extLst>
              <a:ext uri="{FF2B5EF4-FFF2-40B4-BE49-F238E27FC236}">
                <a16:creationId xmlns="" xmlns:a16="http://schemas.microsoft.com/office/drawing/2014/main" id="{B157FE83-27AE-694E-BF40-F95F8F859A27}"/>
              </a:ext>
            </a:extLst>
          </p:cNvPr>
          <p:cNvSpPr>
            <a:spLocks noGrp="1"/>
          </p:cNvSpPr>
          <p:nvPr>
            <p:ph type="body" sz="quarter" idx="15" hasCustomPrompt="1"/>
          </p:nvPr>
        </p:nvSpPr>
        <p:spPr>
          <a:xfrm>
            <a:off x="548323"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10" name="Text Placeholder 5">
            <a:extLst>
              <a:ext uri="{FF2B5EF4-FFF2-40B4-BE49-F238E27FC236}">
                <a16:creationId xmlns="" xmlns:a16="http://schemas.microsoft.com/office/drawing/2014/main" id="{068A866F-2F9E-6E49-97F6-DCF922A47819}"/>
              </a:ext>
            </a:extLst>
          </p:cNvPr>
          <p:cNvSpPr>
            <a:spLocks noGrp="1"/>
          </p:cNvSpPr>
          <p:nvPr>
            <p:ph type="body" sz="quarter" idx="16" hasCustomPrompt="1"/>
          </p:nvPr>
        </p:nvSpPr>
        <p:spPr>
          <a:xfrm>
            <a:off x="4297680"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394216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w/two bullet columns">
    <p:spTree>
      <p:nvGrpSpPr>
        <p:cNvPr id="1" name=""/>
        <p:cNvGrpSpPr/>
        <p:nvPr/>
      </p:nvGrpSpPr>
      <p:grpSpPr>
        <a:xfrm>
          <a:off x="0" y="0"/>
          <a:ext cx="0" cy="0"/>
          <a:chOff x="0" y="0"/>
          <a:chExt cx="0" cy="0"/>
        </a:xfrm>
      </p:grpSpPr>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5B2BD842-1006-DC4F-9B1C-567C531DB699}" type="datetime4">
              <a:rPr lang="en-US" smtClean="0"/>
              <a:t>July 28, 2022</a:t>
            </a:fld>
            <a:endParaRPr lang="en-US"/>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 xmlns:a16="http://schemas.microsoft.com/office/drawing/2014/main" id="{09448418-010D-4149-9BD8-03FCC37B04D4}"/>
              </a:ext>
            </a:extLst>
          </p:cNvPr>
          <p:cNvSpPr>
            <a:spLocks noGrp="1"/>
          </p:cNvSpPr>
          <p:nvPr>
            <p:ph type="title" hasCustomPrompt="1"/>
          </p:nvPr>
        </p:nvSpPr>
        <p:spPr>
          <a:xfrm>
            <a:off x="550920" y="731519"/>
            <a:ext cx="7315200" cy="463973"/>
          </a:xfrm>
        </p:spPr>
        <p:txBody>
          <a:bodyPr rIns="91440"/>
          <a:lstStyle/>
          <a:p>
            <a:r>
              <a:rPr lang="en-US" dirty="0"/>
              <a:t>Header w/two bullet columns</a:t>
            </a:r>
          </a:p>
        </p:txBody>
      </p:sp>
      <p:sp>
        <p:nvSpPr>
          <p:cNvPr id="7" name="Text Placeholder 5">
            <a:extLst>
              <a:ext uri="{FF2B5EF4-FFF2-40B4-BE49-F238E27FC236}">
                <a16:creationId xmlns="" xmlns:a16="http://schemas.microsoft.com/office/drawing/2014/main" id="{B2749595-5358-704F-8A11-E84BA8A00E00}"/>
              </a:ext>
            </a:extLst>
          </p:cNvPr>
          <p:cNvSpPr>
            <a:spLocks noGrp="1"/>
          </p:cNvSpPr>
          <p:nvPr>
            <p:ph type="body" sz="quarter" idx="15" hasCustomPrompt="1"/>
          </p:nvPr>
        </p:nvSpPr>
        <p:spPr>
          <a:xfrm>
            <a:off x="548323"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
        <p:nvSpPr>
          <p:cNvPr id="10" name="Text Placeholder 5">
            <a:extLst>
              <a:ext uri="{FF2B5EF4-FFF2-40B4-BE49-F238E27FC236}">
                <a16:creationId xmlns="" xmlns:a16="http://schemas.microsoft.com/office/drawing/2014/main" id="{9A6BFEB6-DDCD-8A4B-8A98-BBF73B947152}"/>
              </a:ext>
            </a:extLst>
          </p:cNvPr>
          <p:cNvSpPr>
            <a:spLocks noGrp="1"/>
          </p:cNvSpPr>
          <p:nvPr>
            <p:ph type="body" sz="quarter" idx="16" hasCustomPrompt="1"/>
          </p:nvPr>
        </p:nvSpPr>
        <p:spPr>
          <a:xfrm>
            <a:off x="4297680"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2951882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er w/number callouts">
    <p:spTree>
      <p:nvGrpSpPr>
        <p:cNvPr id="1" name=""/>
        <p:cNvGrpSpPr/>
        <p:nvPr/>
      </p:nvGrpSpPr>
      <p:grpSpPr>
        <a:xfrm>
          <a:off x="0" y="0"/>
          <a:ext cx="0" cy="0"/>
          <a:chOff x="0" y="0"/>
          <a:chExt cx="0" cy="0"/>
        </a:xfrm>
      </p:grpSpPr>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21FD4D63-7BFF-9C42-B2A8-E56C332C2C41}" type="datetime4">
              <a:rPr lang="en-US" smtClean="0"/>
              <a:t>July 28, 2022</a:t>
            </a:fld>
            <a:endParaRPr lang="en-US"/>
          </a:p>
        </p:txBody>
      </p:sp>
      <p:sp>
        <p:nvSpPr>
          <p:cNvPr id="20" name="Label Placeholder 15">
            <a:extLst>
              <a:ext uri="{FF2B5EF4-FFF2-40B4-BE49-F238E27FC236}">
                <a16:creationId xmlns="" xmlns:a16="http://schemas.microsoft.com/office/drawing/2014/main" id="{393FEC69-576E-5A41-A66C-343864F51003}"/>
              </a:ext>
            </a:extLst>
          </p:cNvPr>
          <p:cNvSpPr>
            <a:spLocks noGrp="1"/>
          </p:cNvSpPr>
          <p:nvPr>
            <p:ph type="body" sz="quarter" idx="17" hasCustomPrompt="1"/>
          </p:nvPr>
        </p:nvSpPr>
        <p:spPr>
          <a:xfrm>
            <a:off x="1977468"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6" name="Data Placeholder 15">
            <a:extLst>
              <a:ext uri="{FF2B5EF4-FFF2-40B4-BE49-F238E27FC236}">
                <a16:creationId xmlns="" xmlns:a16="http://schemas.microsoft.com/office/drawing/2014/main" id="{096DF2BE-5EBE-5B40-92D3-2880086C2AD6}"/>
              </a:ext>
            </a:extLst>
          </p:cNvPr>
          <p:cNvSpPr>
            <a:spLocks noGrp="1"/>
          </p:cNvSpPr>
          <p:nvPr>
            <p:ph type="body" sz="quarter" idx="12" hasCustomPrompt="1"/>
          </p:nvPr>
        </p:nvSpPr>
        <p:spPr>
          <a:xfrm>
            <a:off x="2725025" y="1360009"/>
            <a:ext cx="876202" cy="1738938"/>
          </a:xfrm>
        </p:spPr>
        <p:txBody>
          <a:bodyPr wrap="none" lIns="0" anchor="b" anchorCtr="0">
            <a:spAutoFit/>
          </a:bodyPr>
          <a:lstStyle>
            <a:lvl1pPr marL="0" indent="0" algn="l">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1</a:t>
            </a:r>
          </a:p>
        </p:txBody>
      </p:sp>
      <p:sp>
        <p:nvSpPr>
          <p:cNvPr id="19" name="# symbol Placeholder 15">
            <a:extLst>
              <a:ext uri="{FF2B5EF4-FFF2-40B4-BE49-F238E27FC236}">
                <a16:creationId xmlns="" xmlns:a16="http://schemas.microsoft.com/office/drawing/2014/main" id="{75006981-AE6F-ED48-9FDA-C84F313AB315}"/>
              </a:ext>
            </a:extLst>
          </p:cNvPr>
          <p:cNvSpPr>
            <a:spLocks noGrp="1"/>
          </p:cNvSpPr>
          <p:nvPr>
            <p:ph type="body" sz="quarter" idx="16" hasCustomPrompt="1"/>
          </p:nvPr>
        </p:nvSpPr>
        <p:spPr>
          <a:xfrm>
            <a:off x="2173955" y="1944785"/>
            <a:ext cx="520334" cy="1154162"/>
          </a:xfrm>
        </p:spPr>
        <p:txBody>
          <a:bodyPr wrap="none" lIns="0" bIns="182880" anchor="b" anchorCtr="0">
            <a:spAutoFit/>
          </a:bodyPr>
          <a:lstStyle>
            <a:lvl1pPr marL="0" indent="0" algn="r">
              <a:buNone/>
              <a:defRPr sz="6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a:t>
            </a:r>
          </a:p>
        </p:txBody>
      </p:sp>
      <p:sp>
        <p:nvSpPr>
          <p:cNvPr id="21" name="Label Placeholder 15">
            <a:extLst>
              <a:ext uri="{FF2B5EF4-FFF2-40B4-BE49-F238E27FC236}">
                <a16:creationId xmlns="" xmlns:a16="http://schemas.microsoft.com/office/drawing/2014/main" id="{281D7D63-1772-2548-8E9D-38CC73E7E410}"/>
              </a:ext>
            </a:extLst>
          </p:cNvPr>
          <p:cNvSpPr>
            <a:spLocks noGrp="1"/>
          </p:cNvSpPr>
          <p:nvPr>
            <p:ph type="body" sz="quarter" idx="18" hasCustomPrompt="1"/>
          </p:nvPr>
        </p:nvSpPr>
        <p:spPr>
          <a:xfrm>
            <a:off x="6019269"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4" name="Data Placeholder 15">
            <a:extLst>
              <a:ext uri="{FF2B5EF4-FFF2-40B4-BE49-F238E27FC236}">
                <a16:creationId xmlns="" xmlns:a16="http://schemas.microsoft.com/office/drawing/2014/main" id="{0D991CE4-8961-6642-9F1F-CD254B61DBC1}"/>
              </a:ext>
            </a:extLst>
          </p:cNvPr>
          <p:cNvSpPr>
            <a:spLocks noGrp="1"/>
          </p:cNvSpPr>
          <p:nvPr>
            <p:ph type="body" sz="quarter" idx="14" hasCustomPrompt="1"/>
          </p:nvPr>
        </p:nvSpPr>
        <p:spPr>
          <a:xfrm>
            <a:off x="6117727" y="1566989"/>
            <a:ext cx="1567737" cy="1531958"/>
          </a:xfrm>
        </p:spPr>
        <p:txBody>
          <a:bodyPr wrap="none" lIns="0" anchor="b" anchorCtr="0">
            <a:spAutoFit/>
          </a:bodyPr>
          <a:lstStyle>
            <a:lvl1pPr marL="0" indent="0" algn="ctr">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80</a:t>
            </a:r>
          </a:p>
        </p:txBody>
      </p:sp>
      <p:sp>
        <p:nvSpPr>
          <p:cNvPr id="3" name="Title 2">
            <a:extLst>
              <a:ext uri="{FF2B5EF4-FFF2-40B4-BE49-F238E27FC236}">
                <a16:creationId xmlns="" xmlns:a16="http://schemas.microsoft.com/office/drawing/2014/main" id="{EEB0575D-E074-FF43-A4A8-CF256CB96EB7}"/>
              </a:ext>
            </a:extLst>
          </p:cNvPr>
          <p:cNvSpPr>
            <a:spLocks noGrp="1"/>
          </p:cNvSpPr>
          <p:nvPr>
            <p:ph type="title" hasCustomPrompt="1"/>
          </p:nvPr>
        </p:nvSpPr>
        <p:spPr>
          <a:xfrm>
            <a:off x="550920" y="731518"/>
            <a:ext cx="7315200" cy="510140"/>
          </a:xfrm>
        </p:spPr>
        <p:txBody>
          <a:bodyPr rIns="91440"/>
          <a:lstStyle/>
          <a:p>
            <a:r>
              <a:rPr lang="en-US" dirty="0"/>
              <a:t>Header w/number callouts</a:t>
            </a:r>
          </a:p>
        </p:txBody>
      </p:sp>
    </p:spTree>
    <p:extLst>
      <p:ext uri="{BB962C8B-B14F-4D97-AF65-F5344CB8AC3E}">
        <p14:creationId xmlns:p14="http://schemas.microsoft.com/office/powerpoint/2010/main" val="355041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w/table">
    <p:spTree>
      <p:nvGrpSpPr>
        <p:cNvPr id="1" name=""/>
        <p:cNvGrpSpPr/>
        <p:nvPr/>
      </p:nvGrpSpPr>
      <p:grpSpPr>
        <a:xfrm>
          <a:off x="0" y="0"/>
          <a:ext cx="0" cy="0"/>
          <a:chOff x="0" y="0"/>
          <a:chExt cx="0" cy="0"/>
        </a:xfrm>
      </p:grpSpPr>
      <p:sp>
        <p:nvSpPr>
          <p:cNvPr id="12" name="Date Placeholder 11">
            <a:extLst>
              <a:ext uri="{FF2B5EF4-FFF2-40B4-BE49-F238E27FC236}">
                <a16:creationId xmlns="" xmlns:a16="http://schemas.microsoft.com/office/drawing/2014/main" id="{A6B72BFA-E13B-4D4C-8F2C-2EDF1AD7E183}"/>
              </a:ext>
            </a:extLst>
          </p:cNvPr>
          <p:cNvSpPr>
            <a:spLocks noGrp="1"/>
          </p:cNvSpPr>
          <p:nvPr>
            <p:ph type="dt" sz="half" idx="10"/>
          </p:nvPr>
        </p:nvSpPr>
        <p:spPr/>
        <p:txBody>
          <a:bodyPr/>
          <a:lstStyle/>
          <a:p>
            <a:fld id="{B067B6A3-1979-D342-8A00-E4ED3903859D}" type="datetime4">
              <a:rPr lang="en-US" smtClean="0"/>
              <a:t>July 28, 2022</a:t>
            </a:fld>
            <a:endParaRPr lang="en-US"/>
          </a:p>
        </p:txBody>
      </p:sp>
      <p:sp>
        <p:nvSpPr>
          <p:cNvPr id="13" name="Slide Number Placeholder 12">
            <a:extLst>
              <a:ext uri="{FF2B5EF4-FFF2-40B4-BE49-F238E27FC236}">
                <a16:creationId xmlns=""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Rectangle 3">
            <a:extLst>
              <a:ext uri="{FF2B5EF4-FFF2-40B4-BE49-F238E27FC236}">
                <a16:creationId xmlns="" xmlns:a16="http://schemas.microsoft.com/office/drawing/2014/main" id="{C8B25AD7-E7BA-A04B-8087-8B406EFE55BC}"/>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 xmlns:a16="http://schemas.microsoft.com/office/drawing/2014/main" id="{3B13B9C0-57DF-AA43-A71D-A22B60BD29B3}"/>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3">
            <a:extLst>
              <a:ext uri="{FF2B5EF4-FFF2-40B4-BE49-F238E27FC236}">
                <a16:creationId xmlns="" xmlns:a16="http://schemas.microsoft.com/office/drawing/2014/main" id="{2B94719A-5F46-9446-AD71-2C800EF35835}"/>
              </a:ext>
            </a:extLst>
          </p:cNvPr>
          <p:cNvSpPr>
            <a:spLocks noGrp="1"/>
          </p:cNvSpPr>
          <p:nvPr>
            <p:ph type="body" sz="quarter" idx="12" hasCustomPrompt="1"/>
          </p:nvPr>
        </p:nvSpPr>
        <p:spPr>
          <a:xfrm>
            <a:off x="548640" y="182880"/>
            <a:ext cx="6811166"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data using this custom table. If you’re not sure you’ll need this table, we recommend HIDING the slide temporarily instead of deleting it. If deleted, the custom table can be recovered from the master source file. </a:t>
            </a:r>
          </a:p>
        </p:txBody>
      </p:sp>
      <p:sp>
        <p:nvSpPr>
          <p:cNvPr id="8" name="Rectangle 7">
            <a:extLst>
              <a:ext uri="{FF2B5EF4-FFF2-40B4-BE49-F238E27FC236}">
                <a16:creationId xmlns="" xmlns:a16="http://schemas.microsoft.com/office/drawing/2014/main" id="{C8E10888-1D89-B343-8141-C3F85EC8E2B6}"/>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54DB9779-D88F-584E-A4C8-9519B79881C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3C82E566-6216-BE40-8CBE-9B7D64ABE69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58C30AA6-B15B-4A46-8580-0E42ECDFF071}"/>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 xmlns:a16="http://schemas.microsoft.com/office/drawing/2014/main" id="{3AC66350-BF5B-1A46-8678-48A66732E618}"/>
              </a:ext>
            </a:extLst>
          </p:cNvPr>
          <p:cNvSpPr>
            <a:spLocks noGrp="1"/>
          </p:cNvSpPr>
          <p:nvPr>
            <p:ph type="title" hasCustomPrompt="1"/>
          </p:nvPr>
        </p:nvSpPr>
        <p:spPr>
          <a:xfrm>
            <a:off x="548640" y="731520"/>
            <a:ext cx="7315200" cy="457200"/>
          </a:xfrm>
        </p:spPr>
        <p:txBody>
          <a:bodyPr rIns="91440"/>
          <a:lstStyle/>
          <a:p>
            <a:r>
              <a:rPr lang="en-US" dirty="0"/>
              <a:t>Header w/table</a:t>
            </a:r>
          </a:p>
        </p:txBody>
      </p:sp>
      <p:sp>
        <p:nvSpPr>
          <p:cNvPr id="15" name="Rectangle 14">
            <a:extLst>
              <a:ext uri="{FF2B5EF4-FFF2-40B4-BE49-F238E27FC236}">
                <a16:creationId xmlns="" xmlns:a16="http://schemas.microsoft.com/office/drawing/2014/main" id="{A18331F1-7AA5-AA45-860A-29F70BCFED1D}"/>
              </a:ext>
            </a:extLst>
          </p:cNvPr>
          <p:cNvSpPr/>
          <p:nvPr userDrawn="1"/>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able Placeholder 4">
            <a:extLst>
              <a:ext uri="{FF2B5EF4-FFF2-40B4-BE49-F238E27FC236}">
                <a16:creationId xmlns="" xmlns:a16="http://schemas.microsoft.com/office/drawing/2014/main" id="{1A912E31-99DA-DB4D-AD95-91DA05F173DA}"/>
              </a:ext>
            </a:extLst>
          </p:cNvPr>
          <p:cNvSpPr>
            <a:spLocks noGrp="1"/>
          </p:cNvSpPr>
          <p:nvPr>
            <p:ph type="tbl" sz="quarter" idx="13"/>
          </p:nvPr>
        </p:nvSpPr>
        <p:spPr>
          <a:xfrm>
            <a:off x="1028700" y="1737360"/>
            <a:ext cx="6858000" cy="2194560"/>
          </a:xfrm>
        </p:spPr>
        <p:txBody>
          <a:bodyPr lIns="0" tIns="0" anchor="t" anchorCtr="0"/>
          <a:lstStyle>
            <a:lvl1pPr algn="ctr">
              <a:defRPr/>
            </a:lvl1pPr>
          </a:lstStyle>
          <a:p>
            <a:r>
              <a:rPr lang="en-US"/>
              <a:t>Click icon to add table</a:t>
            </a:r>
            <a:endParaRPr lang="en-US" dirty="0"/>
          </a:p>
        </p:txBody>
      </p:sp>
    </p:spTree>
    <p:extLst>
      <p:ext uri="{BB962C8B-B14F-4D97-AF65-F5344CB8AC3E}">
        <p14:creationId xmlns:p14="http://schemas.microsoft.com/office/powerpoint/2010/main" val="7958838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svg"/><Relationship Id="rId16" Type="http://schemas.openxmlformats.org/officeDocument/2006/relationships/image" Target="../media/image2.png"/><Relationship Id="rId17" Type="http://schemas.openxmlformats.org/officeDocument/2006/relationships/image" Target="../media/image4.sv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theme" Target="../theme/theme2.xml"/><Relationship Id="rId6" Type="http://schemas.openxmlformats.org/officeDocument/2006/relationships/image" Target="../media/image2.png"/><Relationship Id="rId7" Type="http://schemas.openxmlformats.org/officeDocument/2006/relationships/image" Target="../media/image4.svg"/><Relationship Id="rId8" Type="http://schemas.openxmlformats.org/officeDocument/2006/relationships/image" Target="../media/image1.png"/><Relationship Id="rId9" Type="http://schemas.openxmlformats.org/officeDocument/2006/relationships/image" Target="../media/image2.svg"/><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100000">
              <a:srgbClr val="5295C9"/>
            </a:gs>
            <a:gs pos="88000">
              <a:srgbClr val="2774AE"/>
            </a:gs>
          </a:gsLst>
          <a:lin ang="0" scaled="0"/>
        </a:gra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1428D7E0-95BD-D74C-ACFA-E0C11E94A1A1}"/>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19"/>
            <a:ext cx="7315200" cy="510140"/>
          </a:xfrm>
          <a:prstGeom prst="rect">
            <a:avLst/>
          </a:prstGeom>
        </p:spPr>
        <p:txBody>
          <a:bodyPr vert="horz" lIns="91440" tIns="45720" rIns="91440" bIns="4572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1737360"/>
            <a:ext cx="7315200" cy="1175771"/>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31869E5-E322-054E-B48E-97712CFFAF87}" type="datetime4">
              <a:rPr lang="en-US" smtClean="0"/>
              <a:t>July 28, 2022</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 xmlns:a16="http://schemas.microsoft.com/office/drawing/2014/main" id="{9BBED225-1B9B-A24F-95C5-AD96E77EE3E2}"/>
              </a:ext>
            </a:extLst>
          </p:cNvPr>
          <p:cNvSpPr txBox="1"/>
          <p:nvPr userDrawn="1"/>
        </p:nvSpPr>
        <p:spPr>
          <a:xfrm>
            <a:off x="1020604" y="4714154"/>
            <a:ext cx="2651760" cy="255455"/>
          </a:xfrm>
          <a:prstGeom prst="rect">
            <a:avLst/>
          </a:prstGeom>
          <a:noFill/>
        </p:spPr>
        <p:txBody>
          <a:bodyPr wrap="square" lIns="0" tIns="4572" bIns="4572" rtlCol="0" anchor="b" anchorCtr="0">
            <a:spAutoFit/>
          </a:bodyPr>
          <a:lstStyle/>
          <a:p>
            <a:pPr algn="l"/>
            <a:r>
              <a:rPr lang="en-US" sz="800" dirty="0">
                <a:solidFill>
                  <a:srgbClr val="2774AE"/>
                </a:solidFill>
              </a:rPr>
              <a:t>Molecular,</a:t>
            </a:r>
            <a:r>
              <a:rPr lang="en-US" sz="800" baseline="0" dirty="0">
                <a:solidFill>
                  <a:srgbClr val="2774AE"/>
                </a:solidFill>
              </a:rPr>
              <a:t> Cell and Developmental Biology</a:t>
            </a:r>
          </a:p>
          <a:p>
            <a:pPr algn="l"/>
            <a:r>
              <a:rPr lang="en-US" sz="800" baseline="0" dirty="0">
                <a:solidFill>
                  <a:srgbClr val="2774AE"/>
                </a:solidFill>
              </a:rPr>
              <a:t>Microbiology, Immunology and Molecular Genetics</a:t>
            </a:r>
          </a:p>
        </p:txBody>
      </p:sp>
      <p:sp>
        <p:nvSpPr>
          <p:cNvPr id="29" name="Text Placeholder 39">
            <a:extLst>
              <a:ext uri="{FF2B5EF4-FFF2-40B4-BE49-F238E27FC236}">
                <a16:creationId xmlns=""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New Student </a:t>
            </a:r>
            <a:r>
              <a:rPr lang="en-US" sz="800" dirty="0" smtClean="0">
                <a:solidFill>
                  <a:srgbClr val="2774AE"/>
                </a:solidFill>
              </a:rPr>
              <a:t>Sessions 2022</a:t>
            </a:r>
            <a:endParaRPr lang="en-US" sz="800" dirty="0">
              <a:solidFill>
                <a:srgbClr val="2774AE"/>
              </a:solidFill>
            </a:endParaRPr>
          </a:p>
        </p:txBody>
      </p:sp>
      <p:pic>
        <p:nvPicPr>
          <p:cNvPr id="31" name="molecule trio">
            <a:extLst>
              <a:ext uri="{FF2B5EF4-FFF2-40B4-BE49-F238E27FC236}">
                <a16:creationId xmlns="" xmlns:a16="http://schemas.microsoft.com/office/drawing/2014/main" id="{028E5C49-C5E2-EA47-9BEC-02A1D1C1B15F}"/>
              </a:ext>
            </a:extLst>
          </p:cNvPr>
          <p:cNvPicPr>
            <a:picLocks noChangeAspect="1"/>
          </p:cNvPicPr>
          <p:nvPr/>
        </p:nvPicPr>
        <p:blipFill>
          <a:blip r:embed="rId14">
            <a:extLst>
              <a:ext uri="{96DAC541-7B7A-43D3-8B79-37D633B846F1}">
                <asvg:svgBlip xmlns="" xmlns:asvg="http://schemas.microsoft.com/office/drawing/2016/SVG/main" r:embed="rId15"/>
              </a:ext>
            </a:extLst>
          </a:blip>
          <a:stretch>
            <a:fillRect/>
          </a:stretch>
        </p:blipFill>
        <p:spPr>
          <a:xfrm>
            <a:off x="640080" y="1405890"/>
            <a:ext cx="507248" cy="144928"/>
          </a:xfrm>
          <a:prstGeom prst="rect">
            <a:avLst/>
          </a:prstGeom>
        </p:spPr>
      </p:pic>
      <p:pic>
        <p:nvPicPr>
          <p:cNvPr id="32" name="Logo">
            <a:extLst>
              <a:ext uri="{FF2B5EF4-FFF2-40B4-BE49-F238E27FC236}">
                <a16:creationId xmlns="" xmlns:a16="http://schemas.microsoft.com/office/drawing/2014/main" id="{754356CA-9599-BB41-AC0C-C4167408CDC7}"/>
              </a:ext>
            </a:extLst>
          </p:cNvPr>
          <p:cNvPicPr>
            <a:picLocks noChangeAspect="1"/>
          </p:cNvPicPr>
          <p:nvPr userDrawn="1"/>
        </p:nvPicPr>
        <p:blipFill>
          <a:blip r:embed="rId16">
            <a:extLst>
              <a:ext uri="{96DAC541-7B7A-43D3-8B79-37D633B846F1}">
                <asvg:svgBlip xmlns="" xmlns:asvg="http://schemas.microsoft.com/office/drawing/2016/SVG/main" r:embed="rId17"/>
              </a:ext>
            </a:extLst>
          </a:blip>
          <a:stretch>
            <a:fillRect/>
          </a:stretch>
        </p:blipFill>
        <p:spPr>
          <a:xfrm>
            <a:off x="457200" y="4800600"/>
            <a:ext cx="423229" cy="136525"/>
          </a:xfrm>
          <a:prstGeom prst="rect">
            <a:avLst/>
          </a:prstGeom>
        </p:spPr>
      </p:pic>
    </p:spTree>
    <p:extLst>
      <p:ext uri="{BB962C8B-B14F-4D97-AF65-F5344CB8AC3E}">
        <p14:creationId xmlns:p14="http://schemas.microsoft.com/office/powerpoint/2010/main" val="2503177930"/>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41" r:id="rId11"/>
    <p:sldLayoutId id="2147483846" r:id="rId12"/>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400" kern="1200" spc="0" baseline="0">
          <a:solidFill>
            <a:schemeClr val="bg1"/>
          </a:solidFill>
          <a:latin typeface="+mn-lt"/>
          <a:ea typeface="+mn-ea"/>
          <a:cs typeface="+mn-cs"/>
        </a:defRPr>
      </a:lvl1pPr>
      <a:lvl2pPr marL="27432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2pPr>
      <a:lvl3pPr marL="54864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3pPr>
      <a:lvl4pPr marL="82296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4pPr>
      <a:lvl5pPr marL="109728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40F44152-2D7B-6F43-98DB-D6FADE081BB7}"/>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20"/>
            <a:ext cx="3200400" cy="914400"/>
          </a:xfrm>
          <a:prstGeom prst="rect">
            <a:avLst/>
          </a:prstGeom>
        </p:spPr>
        <p:txBody>
          <a:bodyPr vert="horz" lIns="91440" tIns="45720" rIns="91440" bIns="45720" rtlCol="0" anchor="b"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2194560"/>
            <a:ext cx="3200400" cy="1282402"/>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62BBF86-F4BB-A248-BB1E-09F63CC35D90}" type="datetime4">
              <a:rPr lang="en-US" smtClean="0"/>
              <a:t>July 28, 2022</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 xmlns:a16="http://schemas.microsoft.com/office/drawing/2014/main" id="{9BBED225-1B9B-A24F-95C5-AD96E77EE3E2}"/>
              </a:ext>
            </a:extLst>
          </p:cNvPr>
          <p:cNvSpPr txBox="1"/>
          <p:nvPr/>
        </p:nvSpPr>
        <p:spPr>
          <a:xfrm>
            <a:off x="1024128" y="4828032"/>
            <a:ext cx="2651760" cy="137160"/>
          </a:xfrm>
          <a:prstGeom prst="rect">
            <a:avLst/>
          </a:prstGeom>
          <a:noFill/>
        </p:spPr>
        <p:txBody>
          <a:bodyPr wrap="square" lIns="0" tIns="4572" bIns="4572" rtlCol="0" anchor="b" anchorCtr="0">
            <a:spAutoFit/>
          </a:bodyPr>
          <a:lstStyle/>
          <a:p>
            <a:pPr algn="l"/>
            <a:r>
              <a:rPr lang="en-US" sz="800" dirty="0">
                <a:solidFill>
                  <a:srgbClr val="2774AE"/>
                </a:solidFill>
              </a:rPr>
              <a:t>Department Name (edit in Slide Master)</a:t>
            </a:r>
          </a:p>
        </p:txBody>
      </p:sp>
      <p:sp>
        <p:nvSpPr>
          <p:cNvPr id="29" name="Title Placeholder">
            <a:extLst>
              <a:ext uri="{FF2B5EF4-FFF2-40B4-BE49-F238E27FC236}">
                <a16:creationId xmlns=""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Presentation Title (edit in Slide Master)</a:t>
            </a:r>
          </a:p>
        </p:txBody>
      </p:sp>
      <p:pic>
        <p:nvPicPr>
          <p:cNvPr id="32" name="Logo">
            <a:extLst>
              <a:ext uri="{FF2B5EF4-FFF2-40B4-BE49-F238E27FC236}">
                <a16:creationId xmlns="" xmlns:a16="http://schemas.microsoft.com/office/drawing/2014/main" id="{754356CA-9599-BB41-AC0C-C4167408CDC7}"/>
              </a:ext>
            </a:extLst>
          </p:cNvPr>
          <p:cNvPicPr>
            <a:picLocks noChangeAspect="1"/>
          </p:cNvPicPr>
          <p:nvPr/>
        </p:nvPicPr>
        <p:blipFill>
          <a:blip r:embed="rId6">
            <a:extLst>
              <a:ext uri="{96DAC541-7B7A-43D3-8B79-37D633B846F1}">
                <asvg:svgBlip xmlns="" xmlns:asvg="http://schemas.microsoft.com/office/drawing/2016/SVG/main" r:embed="rId7"/>
              </a:ext>
            </a:extLst>
          </a:blip>
          <a:stretch>
            <a:fillRect/>
          </a:stretch>
        </p:blipFill>
        <p:spPr>
          <a:xfrm>
            <a:off x="457200" y="4800600"/>
            <a:ext cx="423229" cy="136525"/>
          </a:xfrm>
          <a:prstGeom prst="rect">
            <a:avLst/>
          </a:prstGeom>
        </p:spPr>
      </p:pic>
      <p:pic>
        <p:nvPicPr>
          <p:cNvPr id="11" name="molecule trio">
            <a:extLst>
              <a:ext uri="{FF2B5EF4-FFF2-40B4-BE49-F238E27FC236}">
                <a16:creationId xmlns="" xmlns:a16="http://schemas.microsoft.com/office/drawing/2014/main" id="{4A724784-AB7F-7C40-B102-564A387DE26B}"/>
              </a:ext>
            </a:extLst>
          </p:cNvPr>
          <p:cNvPicPr>
            <a:picLocks noChangeAspect="1"/>
          </p:cNvPicPr>
          <p:nvPr/>
        </p:nvPicPr>
        <p:blipFill>
          <a:blip r:embed="rId8">
            <a:extLst>
              <a:ext uri="{96DAC541-7B7A-43D3-8B79-37D633B846F1}">
                <asvg:svgBlip xmlns="" xmlns:asvg="http://schemas.microsoft.com/office/drawing/2016/SVG/main" r:embed="rId9"/>
              </a:ext>
            </a:extLst>
          </a:blip>
          <a:stretch>
            <a:fillRect/>
          </a:stretch>
        </p:blipFill>
        <p:spPr>
          <a:xfrm>
            <a:off x="640080" y="1828800"/>
            <a:ext cx="507248" cy="144928"/>
          </a:xfrm>
          <a:prstGeom prst="rect">
            <a:avLst/>
          </a:prstGeom>
        </p:spPr>
      </p:pic>
    </p:spTree>
    <p:extLst>
      <p:ext uri="{BB962C8B-B14F-4D97-AF65-F5344CB8AC3E}">
        <p14:creationId xmlns:p14="http://schemas.microsoft.com/office/powerpoint/2010/main" val="2002982558"/>
      </p:ext>
    </p:extLst>
  </p:cSld>
  <p:clrMap bg1="lt1" tx1="dk1" bg2="lt2" tx2="dk2" accent1="accent1" accent2="accent2" accent3="accent3" accent4="accent4" accent5="accent5" accent6="accent6" hlink="hlink" folHlink="folHlink"/>
  <p:sldLayoutIdLst>
    <p:sldLayoutId id="2147483837" r:id="rId1"/>
    <p:sldLayoutId id="2147483843" r:id="rId2"/>
    <p:sldLayoutId id="2147483844" r:id="rId3"/>
    <p:sldLayoutId id="2147483840" r:id="rId4"/>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100000"/>
        </a:lnSpc>
        <a:spcBef>
          <a:spcPts val="750"/>
        </a:spcBef>
        <a:buFont typeface="Arial" panose="020B0604020202020204" pitchFamily="34" charset="0"/>
        <a:buNone/>
        <a:defRPr sz="14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EDCF3418-DABC-1E4C-A545-A69F5B918898}"/>
              </a:ext>
            </a:extLst>
          </p:cNvPr>
          <p:cNvSpPr>
            <a:spLocks noGrp="1"/>
          </p:cNvSpPr>
          <p:nvPr>
            <p:ph type="ctrTitle"/>
          </p:nvPr>
        </p:nvSpPr>
        <p:spPr>
          <a:xfrm>
            <a:off x="640080" y="3291840"/>
            <a:ext cx="7223760" cy="564257"/>
          </a:xfrm>
        </p:spPr>
        <p:txBody>
          <a:bodyPr/>
          <a:lstStyle/>
          <a:p>
            <a:r>
              <a:rPr lang="en-US" dirty="0"/>
              <a:t>New Student </a:t>
            </a:r>
            <a:r>
              <a:rPr lang="en-US" dirty="0" smtClean="0"/>
              <a:t>Sessions 2022</a:t>
            </a:r>
            <a:endParaRPr lang="en-US" dirty="0"/>
          </a:p>
        </p:txBody>
      </p:sp>
      <p:sp>
        <p:nvSpPr>
          <p:cNvPr id="5" name="Text Placeholder 4">
            <a:extLst>
              <a:ext uri="{FF2B5EF4-FFF2-40B4-BE49-F238E27FC236}">
                <a16:creationId xmlns="" xmlns:a16="http://schemas.microsoft.com/office/drawing/2014/main" id="{7D12BDB2-6367-E14C-8065-8958C1451A01}"/>
              </a:ext>
            </a:extLst>
          </p:cNvPr>
          <p:cNvSpPr>
            <a:spLocks noGrp="1"/>
          </p:cNvSpPr>
          <p:nvPr>
            <p:ph type="body" sz="quarter" idx="19"/>
          </p:nvPr>
        </p:nvSpPr>
        <p:spPr>
          <a:xfrm>
            <a:off x="640079" y="3840480"/>
            <a:ext cx="7223760" cy="225703"/>
          </a:xfrm>
        </p:spPr>
        <p:txBody>
          <a:bodyPr/>
          <a:lstStyle/>
          <a:p>
            <a:r>
              <a:rPr lang="en-US" dirty="0"/>
              <a:t>Connie Firestone &amp; Maggie Schmall, Undergraduate Advisors, MCDB</a:t>
            </a:r>
          </a:p>
        </p:txBody>
      </p:sp>
      <p:pic>
        <p:nvPicPr>
          <p:cNvPr id="2" name="Picture 1" descr="Uxd_Wht_MolecularCellDevBio_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52" y="926"/>
            <a:ext cx="3212678" cy="897731"/>
          </a:xfrm>
          <a:prstGeom prst="rect">
            <a:avLst/>
          </a:prstGeom>
          <a:noFill/>
          <a:ln>
            <a:noFill/>
          </a:ln>
        </p:spPr>
      </p:pic>
      <p:pic>
        <p:nvPicPr>
          <p:cNvPr id="14" name="Picture 13" descr="Uxd_Wht_MicroImmuMolecularGen_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8219" y="19730"/>
            <a:ext cx="3386243" cy="905256"/>
          </a:xfrm>
          <a:prstGeom prst="rect">
            <a:avLst/>
          </a:prstGeom>
          <a:noFill/>
          <a:ln>
            <a:noFill/>
          </a:ln>
        </p:spPr>
      </p:pic>
    </p:spTree>
    <p:extLst>
      <p:ext uri="{BB962C8B-B14F-4D97-AF65-F5344CB8AC3E}">
        <p14:creationId xmlns:p14="http://schemas.microsoft.com/office/powerpoint/2010/main" val="2795287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 xmlns:a16="http://schemas.microsoft.com/office/drawing/2014/main" id="{A217A795-3FF2-4345-8B4A-E567983A2CB3}"/>
              </a:ext>
            </a:extLst>
          </p:cNvPr>
          <p:cNvSpPr>
            <a:spLocks noGrp="1"/>
          </p:cNvSpPr>
          <p:nvPr>
            <p:ph type="dt" sz="half" idx="10"/>
          </p:nvPr>
        </p:nvSpPr>
        <p:spPr/>
        <p:txBody>
          <a:bodyPr/>
          <a:lstStyle/>
          <a:p>
            <a:fld id="{6B0D70B9-B2C6-5C40-B1C0-A30A95628800}" type="datetime4">
              <a:rPr lang="en-US" smtClean="0"/>
              <a:t>July 28, 2022</a:t>
            </a:fld>
            <a:endParaRPr lang="en-US" dirty="0"/>
          </a:p>
        </p:txBody>
      </p:sp>
      <p:sp>
        <p:nvSpPr>
          <p:cNvPr id="4" name="Slide Number Placeholder 3">
            <a:extLst>
              <a:ext uri="{FF2B5EF4-FFF2-40B4-BE49-F238E27FC236}">
                <a16:creationId xmlns=""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10</a:t>
            </a:fld>
            <a:endParaRPr lang="en-US"/>
          </a:p>
        </p:txBody>
      </p:sp>
      <p:sp>
        <p:nvSpPr>
          <p:cNvPr id="2" name="Title 1">
            <a:extLst>
              <a:ext uri="{FF2B5EF4-FFF2-40B4-BE49-F238E27FC236}">
                <a16:creationId xmlns=""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Math Diagnostic Test</a:t>
            </a:r>
          </a:p>
        </p:txBody>
      </p:sp>
      <p:graphicFrame>
        <p:nvGraphicFramePr>
          <p:cNvPr id="8" name="Table Placeholder 6">
            <a:extLst>
              <a:ext uri="{FF2B5EF4-FFF2-40B4-BE49-F238E27FC236}">
                <a16:creationId xmlns="" xmlns:a16="http://schemas.microsoft.com/office/drawing/2014/main" id="{89F6AAAA-888C-2C4E-B127-3A9BF3829718}"/>
              </a:ext>
            </a:extLst>
          </p:cNvPr>
          <p:cNvGraphicFramePr>
            <a:graphicFrameLocks/>
          </p:cNvGraphicFramePr>
          <p:nvPr>
            <p:extLst>
              <p:ext uri="{D42A27DB-BD31-4B8C-83A1-F6EECF244321}">
                <p14:modId xmlns:p14="http://schemas.microsoft.com/office/powerpoint/2010/main" val="366999047"/>
              </p:ext>
            </p:extLst>
          </p:nvPr>
        </p:nvGraphicFramePr>
        <p:xfrm>
          <a:off x="2209800" y="1735931"/>
          <a:ext cx="4800600" cy="1402080"/>
        </p:xfrm>
        <a:graphic>
          <a:graphicData uri="http://schemas.openxmlformats.org/drawingml/2006/table">
            <a:tbl>
              <a:tblPr firstRow="1">
                <a:tableStyleId>{5C22544A-7EE6-4342-B048-85BDC9FD1C3A}</a:tableStyleId>
              </a:tblPr>
              <a:tblGrid>
                <a:gridCol w="1383714">
                  <a:extLst>
                    <a:ext uri="{9D8B030D-6E8A-4147-A177-3AD203B41FA5}">
                      <a16:colId xmlns="" xmlns:a16="http://schemas.microsoft.com/office/drawing/2014/main" val="3871567158"/>
                    </a:ext>
                  </a:extLst>
                </a:gridCol>
                <a:gridCol w="3416886">
                  <a:extLst>
                    <a:ext uri="{9D8B030D-6E8A-4147-A177-3AD203B41FA5}">
                      <a16:colId xmlns="" xmlns:a16="http://schemas.microsoft.com/office/drawing/2014/main" val="217651101"/>
                    </a:ext>
                  </a:extLst>
                </a:gridCol>
              </a:tblGrid>
              <a:tr h="304800">
                <a:tc>
                  <a:txBody>
                    <a:bodyPr/>
                    <a:lstStyle/>
                    <a:p>
                      <a:pPr algn="l"/>
                      <a:r>
                        <a:rPr lang="en-US" sz="1400" dirty="0">
                          <a:solidFill>
                            <a:srgbClr val="2774AE"/>
                          </a:solidFill>
                        </a:rPr>
                        <a:t>Score</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a:txBody>
                    <a:bodyPr/>
                    <a:lstStyle/>
                    <a:p>
                      <a:pPr algn="ctr"/>
                      <a:r>
                        <a:rPr lang="en-US" sz="1400" dirty="0">
                          <a:solidFill>
                            <a:srgbClr val="2774AE"/>
                          </a:solidFill>
                        </a:rPr>
                        <a:t>Placement</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 xmlns:a16="http://schemas.microsoft.com/office/drawing/2014/main" val="2980189649"/>
                  </a:ext>
                </a:extLst>
              </a:tr>
              <a:tr h="365760">
                <a:tc>
                  <a:txBody>
                    <a:bodyPr/>
                    <a:lstStyle/>
                    <a:p>
                      <a:pPr algn="l"/>
                      <a:r>
                        <a:rPr lang="en-US" sz="1400" b="1" dirty="0">
                          <a:solidFill>
                            <a:schemeClr val="bg1"/>
                          </a:solidFill>
                        </a:rPr>
                        <a:t>80%</a:t>
                      </a:r>
                      <a:r>
                        <a:rPr lang="en-US" sz="1400" b="1" baseline="0" dirty="0">
                          <a:solidFill>
                            <a:schemeClr val="bg1"/>
                          </a:solidFill>
                        </a:rPr>
                        <a:t>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400" b="1" dirty="0">
                          <a:effectLst/>
                        </a:rPr>
                        <a:t>MATH</a:t>
                      </a:r>
                      <a:r>
                        <a:rPr lang="en-US" sz="1400" b="1" baseline="0" dirty="0">
                          <a:effectLst/>
                        </a:rPr>
                        <a:t> 31A / MATH 3A</a:t>
                      </a:r>
                      <a:endParaRPr lang="en-US" sz="1400" b="1"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 xmlns:a16="http://schemas.microsoft.com/office/drawing/2014/main" val="1962780936"/>
                  </a:ext>
                </a:extLst>
              </a:tr>
              <a:tr h="365760">
                <a:tc>
                  <a:txBody>
                    <a:bodyPr/>
                    <a:lstStyle/>
                    <a:p>
                      <a:pPr algn="l"/>
                      <a:r>
                        <a:rPr lang="en-US" sz="1400" b="1" dirty="0">
                          <a:solidFill>
                            <a:schemeClr val="bg1"/>
                          </a:solidFill>
                        </a:rPr>
                        <a:t>60</a:t>
                      </a:r>
                      <a:r>
                        <a:rPr lang="en-US" sz="1400" b="1" baseline="0" dirty="0">
                          <a:solidFill>
                            <a:schemeClr val="bg1"/>
                          </a:solidFill>
                        </a:rPr>
                        <a:t> – 80%</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algn="l"/>
                      <a:r>
                        <a:rPr lang="en-US" sz="1400" b="1" i="0" u="none" strike="noStrike" kern="1200" dirty="0">
                          <a:solidFill>
                            <a:schemeClr val="dk1"/>
                          </a:solidFill>
                          <a:effectLst/>
                          <a:latin typeface="+mn-lt"/>
                          <a:ea typeface="+mn-ea"/>
                          <a:cs typeface="+mn-cs"/>
                        </a:rPr>
                        <a:t>MATH</a:t>
                      </a:r>
                      <a:r>
                        <a:rPr lang="en-US" sz="1400" b="1" i="0" u="none" strike="noStrike" kern="1200" baseline="0" dirty="0">
                          <a:solidFill>
                            <a:schemeClr val="dk1"/>
                          </a:solidFill>
                          <a:effectLst/>
                          <a:latin typeface="+mn-lt"/>
                          <a:ea typeface="+mn-ea"/>
                          <a:cs typeface="+mn-cs"/>
                        </a:rPr>
                        <a:t> 31AL</a:t>
                      </a:r>
                      <a:endParaRPr lang="en-US" sz="1400" b="1"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 xmlns:a16="http://schemas.microsoft.com/office/drawing/2014/main" val="2172851612"/>
                  </a:ext>
                </a:extLst>
              </a:tr>
              <a:tr h="365760">
                <a:tc>
                  <a:txBody>
                    <a:bodyPr/>
                    <a:lstStyle/>
                    <a:p>
                      <a:pPr algn="l"/>
                      <a:r>
                        <a:rPr lang="en-US" sz="1400" b="1" dirty="0">
                          <a:solidFill>
                            <a:schemeClr val="bg1"/>
                          </a:solidFill>
                        </a:rPr>
                        <a:t>30% +</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algn="l"/>
                      <a:r>
                        <a:rPr lang="en-US" sz="1400" b="1" dirty="0">
                          <a:solidFill>
                            <a:schemeClr val="bg1"/>
                          </a:solidFill>
                        </a:rPr>
                        <a:t>MATH 1</a:t>
                      </a: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 xmlns:a16="http://schemas.microsoft.com/office/drawing/2014/main" val="10003"/>
                  </a:ext>
                </a:extLst>
              </a:tr>
            </a:tbl>
          </a:graphicData>
        </a:graphic>
      </p:graphicFrame>
      <p:sp>
        <p:nvSpPr>
          <p:cNvPr id="9" name="TextBox 8"/>
          <p:cNvSpPr txBox="1"/>
          <p:nvPr/>
        </p:nvSpPr>
        <p:spPr>
          <a:xfrm>
            <a:off x="1066800" y="3488531"/>
            <a:ext cx="7281985" cy="430887"/>
          </a:xfrm>
          <a:prstGeom prst="rect">
            <a:avLst/>
          </a:prstGeom>
          <a:noFill/>
        </p:spPr>
        <p:txBody>
          <a:bodyPr wrap="square" lIns="457200" tIns="0" rIns="0" bIns="0" rtlCol="0">
            <a:spAutoFit/>
          </a:bodyPr>
          <a:lstStyle/>
          <a:p>
            <a:r>
              <a:rPr lang="en-US" sz="1400" b="1" dirty="0"/>
              <a:t>Remember that the Math for Life Science series (LS 30A, 30B, STATS 13/LS40) does not require the Math Diagnostic Test. </a:t>
            </a:r>
            <a:endParaRPr lang="en-US" sz="1400" dirty="0"/>
          </a:p>
        </p:txBody>
      </p:sp>
    </p:spTree>
    <p:extLst>
      <p:ext uri="{BB962C8B-B14F-4D97-AF65-F5344CB8AC3E}">
        <p14:creationId xmlns:p14="http://schemas.microsoft.com/office/powerpoint/2010/main" val="966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 xmlns:a16="http://schemas.microsoft.com/office/drawing/2014/main" id="{A217A795-3FF2-4345-8B4A-E567983A2CB3}"/>
              </a:ext>
            </a:extLst>
          </p:cNvPr>
          <p:cNvSpPr>
            <a:spLocks noGrp="1"/>
          </p:cNvSpPr>
          <p:nvPr>
            <p:ph type="dt" sz="half" idx="10"/>
          </p:nvPr>
        </p:nvSpPr>
        <p:spPr/>
        <p:txBody>
          <a:bodyPr/>
          <a:lstStyle/>
          <a:p>
            <a:fld id="{06695AB8-3E10-CE43-B54C-05EA27855396}" type="datetime4">
              <a:rPr lang="en-US" smtClean="0"/>
              <a:t>July 28, 2022</a:t>
            </a:fld>
            <a:endParaRPr lang="en-US" dirty="0"/>
          </a:p>
        </p:txBody>
      </p:sp>
      <p:sp>
        <p:nvSpPr>
          <p:cNvPr id="4" name="Slide Number Placeholder 3">
            <a:extLst>
              <a:ext uri="{FF2B5EF4-FFF2-40B4-BE49-F238E27FC236}">
                <a16:creationId xmlns=""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11</a:t>
            </a:fld>
            <a:endParaRPr lang="en-US"/>
          </a:p>
        </p:txBody>
      </p:sp>
      <p:sp>
        <p:nvSpPr>
          <p:cNvPr id="2" name="Title 1">
            <a:extLst>
              <a:ext uri="{FF2B5EF4-FFF2-40B4-BE49-F238E27FC236}">
                <a16:creationId xmlns="" xmlns:a16="http://schemas.microsoft.com/office/drawing/2014/main" id="{258E3AB8-E0C4-D946-82FA-F9ADCBB5FE71}"/>
              </a:ext>
            </a:extLst>
          </p:cNvPr>
          <p:cNvSpPr>
            <a:spLocks noGrp="1"/>
          </p:cNvSpPr>
          <p:nvPr>
            <p:ph type="title"/>
          </p:nvPr>
        </p:nvSpPr>
        <p:spPr>
          <a:xfrm>
            <a:off x="150446" y="182880"/>
            <a:ext cx="7315200" cy="515526"/>
          </a:xfrm>
        </p:spPr>
        <p:txBody>
          <a:bodyPr/>
          <a:lstStyle/>
          <a:p>
            <a:r>
              <a:rPr lang="en-US" dirty="0"/>
              <a:t>Physics</a:t>
            </a:r>
          </a:p>
        </p:txBody>
      </p:sp>
      <p:graphicFrame>
        <p:nvGraphicFramePr>
          <p:cNvPr id="7" name="Table Placeholder 6">
            <a:extLst>
              <a:ext uri="{FF2B5EF4-FFF2-40B4-BE49-F238E27FC236}">
                <a16:creationId xmlns=""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2370463328"/>
              </p:ext>
            </p:extLst>
          </p:nvPr>
        </p:nvGraphicFramePr>
        <p:xfrm>
          <a:off x="1981200" y="76091"/>
          <a:ext cx="6875585" cy="4393433"/>
        </p:xfrm>
        <a:graphic>
          <a:graphicData uri="http://schemas.openxmlformats.org/drawingml/2006/table">
            <a:tbl>
              <a:tblPr firstRow="1">
                <a:tableStyleId>{5C22544A-7EE6-4342-B048-85BDC9FD1C3A}</a:tableStyleId>
              </a:tblPr>
              <a:tblGrid>
                <a:gridCol w="3285002">
                  <a:extLst>
                    <a:ext uri="{9D8B030D-6E8A-4147-A177-3AD203B41FA5}">
                      <a16:colId xmlns="" xmlns:a16="http://schemas.microsoft.com/office/drawing/2014/main" val="3871567158"/>
                    </a:ext>
                  </a:extLst>
                </a:gridCol>
                <a:gridCol w="381977">
                  <a:extLst>
                    <a:ext uri="{9D8B030D-6E8A-4147-A177-3AD203B41FA5}">
                      <a16:colId xmlns="" xmlns:a16="http://schemas.microsoft.com/office/drawing/2014/main" val="217651101"/>
                    </a:ext>
                  </a:extLst>
                </a:gridCol>
                <a:gridCol w="3208606">
                  <a:extLst>
                    <a:ext uri="{9D8B030D-6E8A-4147-A177-3AD203B41FA5}">
                      <a16:colId xmlns="" xmlns:a16="http://schemas.microsoft.com/office/drawing/2014/main" val="324501064"/>
                    </a:ext>
                  </a:extLst>
                </a:gridCol>
              </a:tblGrid>
              <a:tr h="324897">
                <a:tc>
                  <a:txBody>
                    <a:bodyPr/>
                    <a:lstStyle/>
                    <a:p>
                      <a:pPr algn="l"/>
                      <a:r>
                        <a:rPr lang="en-US" sz="1400" dirty="0">
                          <a:solidFill>
                            <a:srgbClr val="2774AE"/>
                          </a:solidFill>
                        </a:rPr>
                        <a:t>Life</a:t>
                      </a:r>
                      <a:r>
                        <a:rPr lang="en-US" sz="1400" baseline="0" dirty="0">
                          <a:solidFill>
                            <a:srgbClr val="2774AE"/>
                          </a:solidFill>
                        </a:rPr>
                        <a:t> Science Series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rowSpan="5">
                  <a:txBody>
                    <a:bodyPr/>
                    <a:lstStyle/>
                    <a:p>
                      <a:pPr algn="ctr"/>
                      <a:r>
                        <a:rPr lang="en-US" sz="1200" dirty="0">
                          <a:solidFill>
                            <a:srgbClr val="2774AE"/>
                          </a:solidFill>
                        </a:rPr>
                        <a:t>OR</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a:r>
                        <a:rPr lang="en-US" sz="1400" dirty="0">
                          <a:solidFill>
                            <a:srgbClr val="2774AE"/>
                          </a:solidFill>
                        </a:rPr>
                        <a:t>Physical Science Series</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 xmlns:a16="http://schemas.microsoft.com/office/drawing/2014/main" val="2980189649"/>
                  </a:ext>
                </a:extLst>
              </a:tr>
              <a:tr h="791937">
                <a:tc>
                  <a:txBody>
                    <a:bodyPr/>
                    <a:lstStyle/>
                    <a:p>
                      <a:pPr rtl="0"/>
                      <a:r>
                        <a:rPr lang="en-US" sz="1100" b="1" i="0" u="none" strike="noStrike" kern="1200" dirty="0">
                          <a:solidFill>
                            <a:schemeClr val="dk1"/>
                          </a:solidFill>
                          <a:effectLst/>
                          <a:latin typeface="+mn-lt"/>
                          <a:ea typeface="+mn-ea"/>
                          <a:cs typeface="+mn-cs"/>
                        </a:rPr>
                        <a:t>5A</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Physics for Life Science Majors: Mechanics and Energy (5)</a:t>
                      </a:r>
                      <a:endParaRPr lang="en-US" sz="1100" dirty="0">
                        <a:effectLst/>
                      </a:endParaRPr>
                    </a:p>
                    <a:p>
                      <a:pPr rtl="0"/>
                      <a:r>
                        <a:rPr lang="en-US" sz="1050" b="0" i="0" u="none" strike="noStrike" kern="1200" dirty="0">
                          <a:solidFill>
                            <a:schemeClr val="dk1"/>
                          </a:solidFill>
                          <a:effectLst/>
                          <a:latin typeface="+mn-lt"/>
                          <a:ea typeface="+mn-ea"/>
                          <a:cs typeface="+mn-cs"/>
                        </a:rPr>
                        <a:t>Prerequisite: MATH 3A, 3B, 3C, or MATH  31A, 31B, 32A or LS 30A, 30B</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vMerge="1">
                  <a:txBody>
                    <a:bodyPr/>
                    <a:lstStyle/>
                    <a:p>
                      <a:pPr algn="ctr"/>
                      <a:endParaRPr lang="en-US" sz="1400" b="1" dirty="0">
                        <a:solidFill>
                          <a:srgbClr val="2774AE"/>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rgbClr val="FFFFFF"/>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1A(H) - Physics for Scientists and Engineers: Mechanics (Honors) (5)</a:t>
                      </a:r>
                      <a:endParaRPr lang="en-US" sz="1100" dirty="0">
                        <a:effectLst/>
                      </a:endParaRPr>
                    </a:p>
                    <a:p>
                      <a:pPr lvl="1" rtl="0"/>
                      <a:r>
                        <a:rPr lang="en-US" sz="1050" b="0" i="0" u="none" strike="noStrike" kern="1200" dirty="0">
                          <a:solidFill>
                            <a:schemeClr val="dk1"/>
                          </a:solidFill>
                          <a:effectLst/>
                          <a:latin typeface="+mn-lt"/>
                          <a:ea typeface="+mn-ea"/>
                          <a:cs typeface="+mn-cs"/>
                        </a:rPr>
                        <a:t>Prerequisites: MATH 31A and 31B</a:t>
                      </a:r>
                      <a:endParaRPr lang="en-US" sz="1050" dirty="0">
                        <a:effectLst/>
                      </a:endParaRPr>
                    </a:p>
                    <a:p>
                      <a:pPr lvl="1" rtl="0"/>
                      <a:r>
                        <a:rPr lang="en-US" sz="1050" b="0" i="0" u="none" strike="noStrike" kern="1200" dirty="0">
                          <a:solidFill>
                            <a:schemeClr val="dk1"/>
                          </a:solidFill>
                          <a:effectLst/>
                          <a:latin typeface="+mn-lt"/>
                          <a:ea typeface="+mn-ea"/>
                          <a:cs typeface="+mn-cs"/>
                        </a:rPr>
                        <a:t>Pre- or Co-requisite: MATH 32A</a:t>
                      </a:r>
                      <a:endParaRPr lang="en-US" sz="105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962780936"/>
                  </a:ext>
                </a:extLst>
              </a:tr>
              <a:tr h="791937">
                <a:tc>
                  <a:txBody>
                    <a:bodyPr/>
                    <a:lstStyle/>
                    <a:p>
                      <a:pPr rtl="0"/>
                      <a:r>
                        <a:rPr lang="en-US" sz="1100" b="1" i="0" u="none" strike="noStrike" kern="1200" dirty="0">
                          <a:solidFill>
                            <a:schemeClr val="dk1"/>
                          </a:solidFill>
                          <a:effectLst/>
                          <a:latin typeface="+mn-lt"/>
                          <a:ea typeface="+mn-ea"/>
                          <a:cs typeface="+mn-cs"/>
                        </a:rPr>
                        <a:t>5B</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Physics for Life Science Majors: Thermodynamics, Fluids, Waves, Light and Optics (5)</a:t>
                      </a:r>
                      <a:endParaRPr lang="en-US" sz="1100" dirty="0">
                        <a:effectLst/>
                      </a:endParaRPr>
                    </a:p>
                    <a:p>
                      <a:pPr rtl="0"/>
                      <a:r>
                        <a:rPr lang="en-US" sz="1050" b="0" i="0" u="none" strike="noStrike" kern="1200" dirty="0">
                          <a:solidFill>
                            <a:schemeClr val="dk1"/>
                          </a:solidFill>
                          <a:effectLst/>
                          <a:latin typeface="+mn-lt"/>
                          <a:ea typeface="+mn-ea"/>
                          <a:cs typeface="+mn-cs"/>
                        </a:rPr>
                        <a:t>Prerequisite: PHYSICS 5A</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1B(H) - Physics for Scientists and Engineers: Oscillations, Waves, Electric and</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Magnetic Fields (Honors) (5)</a:t>
                      </a:r>
                      <a:endParaRPr lang="en-US" sz="1100" dirty="0">
                        <a:effectLst/>
                      </a:endParaRPr>
                    </a:p>
                    <a:p>
                      <a:pPr lvl="1" rtl="0"/>
                      <a:r>
                        <a:rPr lang="en-US" sz="1050" b="0" i="0" u="none" strike="noStrike" kern="1200" dirty="0" err="1">
                          <a:solidFill>
                            <a:schemeClr val="dk1"/>
                          </a:solidFill>
                          <a:effectLst/>
                          <a:latin typeface="+mn-lt"/>
                          <a:ea typeface="+mn-ea"/>
                          <a:cs typeface="+mn-cs"/>
                        </a:rPr>
                        <a:t>Prereq</a:t>
                      </a:r>
                      <a:r>
                        <a:rPr lang="en-US" sz="1050" b="0" i="0" u="none" strike="noStrike" kern="1200" dirty="0">
                          <a:solidFill>
                            <a:schemeClr val="dk1"/>
                          </a:solidFill>
                          <a:effectLst/>
                          <a:latin typeface="+mn-lt"/>
                          <a:ea typeface="+mn-ea"/>
                          <a:cs typeface="+mn-cs"/>
                        </a:rPr>
                        <a:t>: PHYSICS 1A, MATH 31B, 32A</a:t>
                      </a:r>
                      <a:endParaRPr lang="en-US" sz="1050" dirty="0">
                        <a:effectLst/>
                      </a:endParaRPr>
                    </a:p>
                    <a:p>
                      <a:pPr lvl="1" rtl="0"/>
                      <a:r>
                        <a:rPr lang="en-US" sz="1050" b="0" i="0" u="none" strike="noStrike" kern="1200" dirty="0">
                          <a:solidFill>
                            <a:schemeClr val="dk1"/>
                          </a:solidFill>
                          <a:effectLst/>
                          <a:latin typeface="+mn-lt"/>
                          <a:ea typeface="+mn-ea"/>
                          <a:cs typeface="+mn-cs"/>
                        </a:rPr>
                        <a:t>Pre- or Co-requisite: MATH 32B</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72851612"/>
                  </a:ext>
                </a:extLst>
              </a:tr>
              <a:tr h="791937">
                <a:tc>
                  <a:txBody>
                    <a:bodyPr/>
                    <a:lstStyle/>
                    <a:p>
                      <a:pPr rtl="0"/>
                      <a:r>
                        <a:rPr lang="en-US" sz="1100" b="1" i="0" u="none" strike="noStrike" kern="1200" dirty="0">
                          <a:solidFill>
                            <a:schemeClr val="dk1"/>
                          </a:solidFill>
                          <a:effectLst/>
                          <a:latin typeface="+mn-lt"/>
                          <a:ea typeface="+mn-ea"/>
                          <a:cs typeface="+mn-cs"/>
                        </a:rPr>
                        <a:t>5C</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Physics for Life Science Majors: Electricity, Magnetism, and Modern Physics (5)</a:t>
                      </a:r>
                      <a:endParaRPr lang="en-US" sz="1100" dirty="0">
                        <a:effectLst/>
                      </a:endParaRPr>
                    </a:p>
                    <a:p>
                      <a:pPr rtl="0"/>
                      <a:r>
                        <a:rPr lang="en-US" sz="1050" b="0" i="0" u="none" strike="noStrike" kern="1200" dirty="0">
                          <a:solidFill>
                            <a:schemeClr val="dk1"/>
                          </a:solidFill>
                          <a:effectLst/>
                          <a:latin typeface="+mn-lt"/>
                          <a:ea typeface="+mn-ea"/>
                          <a:cs typeface="+mn-cs"/>
                        </a:rPr>
                        <a:t>Prerequisite: PHYSICS 5A</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1C(H) - Physics for Scientists and Engineers: Electrodynamics, Optics, and Special Relativity (Honors) (5)</a:t>
                      </a:r>
                      <a:endParaRPr lang="en-US" sz="1100" dirty="0">
                        <a:effectLst/>
                      </a:endParaRPr>
                    </a:p>
                    <a:p>
                      <a:pPr lvl="1" rtl="0"/>
                      <a:r>
                        <a:rPr lang="en-US" sz="1050" b="0" i="0" u="none" strike="noStrike" kern="1200" dirty="0" err="1">
                          <a:solidFill>
                            <a:schemeClr val="dk1"/>
                          </a:solidFill>
                          <a:effectLst/>
                          <a:latin typeface="+mn-lt"/>
                          <a:ea typeface="+mn-ea"/>
                          <a:cs typeface="+mn-cs"/>
                        </a:rPr>
                        <a:t>Prereq</a:t>
                      </a:r>
                      <a:r>
                        <a:rPr lang="en-US" sz="1050" b="0" i="0" u="none" strike="noStrike" kern="1200" dirty="0">
                          <a:solidFill>
                            <a:schemeClr val="dk1"/>
                          </a:solidFill>
                          <a:effectLst/>
                          <a:latin typeface="+mn-lt"/>
                          <a:ea typeface="+mn-ea"/>
                          <a:cs typeface="+mn-cs"/>
                        </a:rPr>
                        <a:t>: PHYSICS 1A, 1B, MATH 32A, 32B</a:t>
                      </a:r>
                      <a:endParaRPr lang="en-US" sz="1050" dirty="0">
                        <a:effectLst/>
                      </a:endParaRPr>
                    </a:p>
                    <a:p>
                      <a:pPr lvl="1" rtl="0"/>
                      <a:r>
                        <a:rPr lang="en-US" sz="1050" b="0" i="0" u="none" strike="noStrike" kern="1200" dirty="0">
                          <a:solidFill>
                            <a:schemeClr val="dk1"/>
                          </a:solidFill>
                          <a:effectLst/>
                          <a:latin typeface="+mn-lt"/>
                          <a:ea typeface="+mn-ea"/>
                          <a:cs typeface="+mn-cs"/>
                        </a:rPr>
                        <a:t>Pre- or Co-requisite: MATH 33A</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389758339"/>
                  </a:ext>
                </a:extLst>
              </a:tr>
              <a:tr h="507652">
                <a:tc>
                  <a:txBody>
                    <a:bodyPr/>
                    <a:lstStyle/>
                    <a:p>
                      <a:pPr rtl="0"/>
                      <a:r>
                        <a:rPr lang="en-US" sz="1100" b="1" i="0" u="none" strike="noStrike" kern="1200" dirty="0">
                          <a:solidFill>
                            <a:schemeClr val="dk1"/>
                          </a:solidFill>
                          <a:effectLst/>
                          <a:latin typeface="+mn-lt"/>
                          <a:ea typeface="+mn-ea"/>
                          <a:cs typeface="+mn-cs"/>
                        </a:rPr>
                        <a:t>Labs:</a:t>
                      </a:r>
                      <a:endParaRPr lang="en-US" sz="1100" dirty="0">
                        <a:effectLst/>
                      </a:endParaRPr>
                    </a:p>
                    <a:p>
                      <a:pPr rtl="0"/>
                      <a:r>
                        <a:rPr lang="en-US" sz="1100" b="0" i="0" u="none" strike="noStrike" kern="1200" dirty="0">
                          <a:solidFill>
                            <a:schemeClr val="dk1"/>
                          </a:solidFill>
                          <a:effectLst/>
                          <a:latin typeface="+mn-lt"/>
                          <a:ea typeface="+mn-ea"/>
                          <a:cs typeface="+mn-cs"/>
                        </a:rPr>
                        <a:t>Each course in the 5 series includes both lecture and laboratory.</a:t>
                      </a:r>
                      <a:endParaRPr lang="en-US" sz="11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noFill/>
                  </a:tcPr>
                </a:tc>
                <a:tc>
                  <a:txBody>
                    <a:bodyPr/>
                    <a:lstStyle/>
                    <a:p>
                      <a:pPr lvl="1" rtl="0"/>
                      <a:r>
                        <a:rPr lang="en-US" sz="1100" b="1" i="0" u="none" strike="noStrike" kern="1200" dirty="0">
                          <a:solidFill>
                            <a:schemeClr val="dk1"/>
                          </a:solidFill>
                          <a:effectLst/>
                          <a:latin typeface="+mn-lt"/>
                          <a:ea typeface="+mn-ea"/>
                          <a:cs typeface="+mn-cs"/>
                        </a:rPr>
                        <a:t>Labs:</a:t>
                      </a:r>
                      <a:endParaRPr lang="en-US" sz="1100" dirty="0">
                        <a:effectLst/>
                      </a:endParaRPr>
                    </a:p>
                    <a:p>
                      <a:pPr lvl="1" rtl="0"/>
                      <a:r>
                        <a:rPr lang="en-US" sz="1100" b="1" i="0" u="none" strike="noStrike" kern="1200" dirty="0">
                          <a:solidFill>
                            <a:schemeClr val="dk1"/>
                          </a:solidFill>
                          <a:effectLst/>
                          <a:latin typeface="+mn-lt"/>
                          <a:ea typeface="+mn-ea"/>
                          <a:cs typeface="+mn-cs"/>
                        </a:rPr>
                        <a:t>4AL - Physics Lab for Scientists and Engineers: Mechanics (2)</a:t>
                      </a:r>
                      <a:endParaRPr lang="en-US" sz="1100" dirty="0">
                        <a:effectLst/>
                      </a:endParaRPr>
                    </a:p>
                    <a:p>
                      <a:pPr lvl="1" rtl="0"/>
                      <a:r>
                        <a:rPr lang="en-US" sz="1050" b="0" i="0" u="none" strike="noStrike" kern="1200" dirty="0">
                          <a:solidFill>
                            <a:schemeClr val="dk1"/>
                          </a:solidFill>
                          <a:effectLst/>
                          <a:latin typeface="+mn-lt"/>
                          <a:ea typeface="+mn-ea"/>
                          <a:cs typeface="+mn-cs"/>
                        </a:rPr>
                        <a:t>Prerequisite: PHYSICS 1A(H)</a:t>
                      </a:r>
                      <a:endParaRPr lang="en-US" sz="1050" dirty="0">
                        <a:effectLst/>
                      </a:endParaRPr>
                    </a:p>
                    <a:p>
                      <a:pPr lvl="1" rtl="0"/>
                      <a:r>
                        <a:rPr lang="en-US" sz="1050" b="0" i="0" u="none" strike="noStrike" kern="1200" dirty="0">
                          <a:solidFill>
                            <a:schemeClr val="dk1"/>
                          </a:solidFill>
                          <a:effectLst/>
                          <a:latin typeface="+mn-lt"/>
                          <a:ea typeface="+mn-ea"/>
                          <a:cs typeface="+mn-cs"/>
                        </a:rPr>
                        <a:t>Co-</a:t>
                      </a:r>
                      <a:r>
                        <a:rPr lang="en-US" sz="1050" b="0" i="0" u="none" strike="noStrike" kern="1200" dirty="0" err="1">
                          <a:solidFill>
                            <a:schemeClr val="dk1"/>
                          </a:solidFill>
                          <a:effectLst/>
                          <a:latin typeface="+mn-lt"/>
                          <a:ea typeface="+mn-ea"/>
                          <a:cs typeface="+mn-cs"/>
                        </a:rPr>
                        <a:t>Req</a:t>
                      </a:r>
                      <a:r>
                        <a:rPr lang="en-US" sz="1050" b="0" i="0" u="none" strike="noStrike" kern="1200" dirty="0">
                          <a:solidFill>
                            <a:schemeClr val="dk1"/>
                          </a:solidFill>
                          <a:effectLst/>
                          <a:latin typeface="+mn-lt"/>
                          <a:ea typeface="+mn-ea"/>
                          <a:cs typeface="+mn-cs"/>
                        </a:rPr>
                        <a:t>: PHYSICS 1B(H)</a:t>
                      </a:r>
                      <a:endParaRPr lang="en-US" sz="1050" dirty="0">
                        <a:effectLst/>
                      </a:endParaRPr>
                    </a:p>
                    <a:p>
                      <a:pPr lvl="1" rtl="0"/>
                      <a:r>
                        <a:rPr lang="en-US" sz="1100" b="1" i="0" u="none" strike="noStrike" kern="1200" dirty="0">
                          <a:solidFill>
                            <a:schemeClr val="dk1"/>
                          </a:solidFill>
                          <a:effectLst/>
                          <a:latin typeface="+mn-lt"/>
                          <a:ea typeface="+mn-ea"/>
                          <a:cs typeface="+mn-cs"/>
                        </a:rPr>
                        <a:t>4BL - Physics Lab for Scientists and Engineers:</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Electricity and Magnetism (2)</a:t>
                      </a:r>
                      <a:endParaRPr lang="en-US" sz="1100" dirty="0">
                        <a:effectLst/>
                      </a:endParaRPr>
                    </a:p>
                    <a:p>
                      <a:pPr lvl="1" rtl="0"/>
                      <a:r>
                        <a:rPr lang="en-US" sz="1100" b="0" i="0" u="none" strike="noStrike" kern="1200" dirty="0">
                          <a:solidFill>
                            <a:schemeClr val="dk1"/>
                          </a:solidFill>
                          <a:effectLst/>
                          <a:latin typeface="+mn-lt"/>
                          <a:ea typeface="+mn-ea"/>
                          <a:cs typeface="+mn-cs"/>
                        </a:rPr>
                        <a:t>Prerequisite: PHYSICS 1A(H), 1B(H)</a:t>
                      </a:r>
                      <a:endParaRPr lang="en-US" sz="1100" dirty="0">
                        <a:effectLst/>
                      </a:endParaRPr>
                    </a:p>
                    <a:p>
                      <a:pPr lvl="1" rtl="0"/>
                      <a:r>
                        <a:rPr lang="en-US" sz="1100" b="0" i="0" u="none" strike="noStrike" kern="1200" dirty="0">
                          <a:solidFill>
                            <a:schemeClr val="dk1"/>
                          </a:solidFill>
                          <a:effectLst/>
                          <a:latin typeface="+mn-lt"/>
                          <a:ea typeface="+mn-ea"/>
                          <a:cs typeface="+mn-cs"/>
                        </a:rPr>
                        <a:t>Co-Requisite: PHYSICS 1C</a:t>
                      </a:r>
                      <a:endParaRPr lang="en-US" sz="11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386133237"/>
                  </a:ext>
                </a:extLst>
              </a:tr>
            </a:tbl>
          </a:graphicData>
        </a:graphic>
      </p:graphicFrame>
      <p:sp>
        <p:nvSpPr>
          <p:cNvPr id="6" name="Rectangle 5"/>
          <p:cNvSpPr/>
          <p:nvPr/>
        </p:nvSpPr>
        <p:spPr>
          <a:xfrm>
            <a:off x="548640" y="1354931"/>
            <a:ext cx="670560" cy="228600"/>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 xmlns:a16="http://schemas.microsoft.com/office/drawing/2014/main" id="{DE3B8432-A274-7DAD-4166-824251C15C5D}"/>
              </a:ext>
            </a:extLst>
          </p:cNvPr>
          <p:cNvPicPr>
            <a:picLocks noChangeAspect="1"/>
          </p:cNvPicPr>
          <p:nvPr/>
        </p:nvPicPr>
        <p:blipFill>
          <a:blip r:embed="rId3"/>
          <a:stretch>
            <a:fillRect/>
          </a:stretch>
        </p:blipFill>
        <p:spPr>
          <a:xfrm>
            <a:off x="213360" y="747051"/>
            <a:ext cx="670560" cy="269765"/>
          </a:xfrm>
          <a:prstGeom prst="rect">
            <a:avLst/>
          </a:prstGeom>
        </p:spPr>
      </p:pic>
    </p:spTree>
    <p:extLst>
      <p:ext uri="{BB962C8B-B14F-4D97-AF65-F5344CB8AC3E}">
        <p14:creationId xmlns:p14="http://schemas.microsoft.com/office/powerpoint/2010/main" val="4047700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702B39-BA5B-A04D-B532-3702C897A8CD}"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12</a:t>
            </a:fld>
            <a:endParaRPr lang="en-US"/>
          </a:p>
        </p:txBody>
      </p:sp>
      <p:sp>
        <p:nvSpPr>
          <p:cNvPr id="4" name="Title 3"/>
          <p:cNvSpPr>
            <a:spLocks noGrp="1"/>
          </p:cNvSpPr>
          <p:nvPr>
            <p:ph type="title"/>
          </p:nvPr>
        </p:nvSpPr>
        <p:spPr>
          <a:xfrm>
            <a:off x="550920" y="731520"/>
            <a:ext cx="7315200" cy="515526"/>
          </a:xfrm>
        </p:spPr>
        <p:txBody>
          <a:bodyPr/>
          <a:lstStyle/>
          <a:p>
            <a:r>
              <a:rPr lang="en-US" dirty="0"/>
              <a:t>Tips for New Students</a:t>
            </a:r>
          </a:p>
        </p:txBody>
      </p:sp>
      <p:sp>
        <p:nvSpPr>
          <p:cNvPr id="5" name="Text Placeholder 4"/>
          <p:cNvSpPr>
            <a:spLocks noGrp="1"/>
          </p:cNvSpPr>
          <p:nvPr>
            <p:ph type="body" sz="quarter" idx="12"/>
          </p:nvPr>
        </p:nvSpPr>
        <p:spPr>
          <a:xfrm>
            <a:off x="640080" y="1737360"/>
            <a:ext cx="7202488" cy="2326791"/>
          </a:xfrm>
        </p:spPr>
        <p:txBody>
          <a:bodyPr/>
          <a:lstStyle/>
          <a:p>
            <a:pPr fontAlgn="base"/>
            <a:r>
              <a:rPr lang="en-US" sz="1800" dirty="0"/>
              <a:t>The Quarter System</a:t>
            </a:r>
          </a:p>
          <a:p>
            <a:pPr fontAlgn="base"/>
            <a:r>
              <a:rPr lang="en-US" sz="1800" dirty="0"/>
              <a:t>Course Load</a:t>
            </a:r>
          </a:p>
          <a:p>
            <a:pPr fontAlgn="base"/>
            <a:r>
              <a:rPr lang="en-US" sz="1800" dirty="0"/>
              <a:t>Prerequisites and Sequence of Courses</a:t>
            </a:r>
          </a:p>
          <a:p>
            <a:pPr fontAlgn="base"/>
            <a:r>
              <a:rPr lang="en-US" sz="1800" dirty="0"/>
              <a:t>When to Seek Advice</a:t>
            </a:r>
          </a:p>
          <a:p>
            <a:pPr fontAlgn="base"/>
            <a:r>
              <a:rPr lang="en-US" sz="1800" dirty="0"/>
              <a:t>College vs. Departmental Advisors</a:t>
            </a:r>
          </a:p>
          <a:p>
            <a:pPr fontAlgn="base"/>
            <a:r>
              <a:rPr lang="en-US" sz="1800" dirty="0"/>
              <a:t>Professors’ Office Hours</a:t>
            </a:r>
          </a:p>
          <a:p>
            <a:pPr fontAlgn="base"/>
            <a:r>
              <a:rPr lang="en-US" sz="1800" dirty="0"/>
              <a:t>Current Contact Information</a:t>
            </a:r>
          </a:p>
        </p:txBody>
      </p:sp>
    </p:spTree>
    <p:extLst>
      <p:ext uri="{BB962C8B-B14F-4D97-AF65-F5344CB8AC3E}">
        <p14:creationId xmlns:p14="http://schemas.microsoft.com/office/powerpoint/2010/main" val="3818978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836B73-97A9-3545-B1C7-6702A02D2FCB}"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13</a:t>
            </a:fld>
            <a:endParaRPr lang="en-US"/>
          </a:p>
        </p:txBody>
      </p:sp>
      <p:sp>
        <p:nvSpPr>
          <p:cNvPr id="4" name="Title 3"/>
          <p:cNvSpPr>
            <a:spLocks noGrp="1"/>
          </p:cNvSpPr>
          <p:nvPr>
            <p:ph type="title"/>
          </p:nvPr>
        </p:nvSpPr>
        <p:spPr>
          <a:xfrm>
            <a:off x="550920" y="731520"/>
            <a:ext cx="7315200" cy="515526"/>
          </a:xfrm>
        </p:spPr>
        <p:txBody>
          <a:bodyPr/>
          <a:lstStyle/>
          <a:p>
            <a:r>
              <a:rPr lang="en-US" dirty="0"/>
              <a:t>Scheduling Tips</a:t>
            </a:r>
          </a:p>
        </p:txBody>
      </p:sp>
      <p:sp>
        <p:nvSpPr>
          <p:cNvPr id="5" name="Text Placeholder 4"/>
          <p:cNvSpPr>
            <a:spLocks noGrp="1"/>
          </p:cNvSpPr>
          <p:nvPr>
            <p:ph type="body" sz="quarter" idx="12"/>
          </p:nvPr>
        </p:nvSpPr>
        <p:spPr>
          <a:xfrm>
            <a:off x="640080" y="2116931"/>
            <a:ext cx="7202488" cy="1400640"/>
          </a:xfrm>
        </p:spPr>
        <p:txBody>
          <a:bodyPr/>
          <a:lstStyle/>
          <a:p>
            <a:pPr fontAlgn="base"/>
            <a:r>
              <a:rPr lang="en-US" sz="1600" dirty="0"/>
              <a:t>No more than 2 science classes</a:t>
            </a:r>
          </a:p>
          <a:p>
            <a:pPr fontAlgn="base"/>
            <a:r>
              <a:rPr lang="en-US" sz="1600" dirty="0"/>
              <a:t>Any combination of Life Science, Chemistry, and Math</a:t>
            </a:r>
          </a:p>
          <a:p>
            <a:pPr lvl="1" fontAlgn="base"/>
            <a:r>
              <a:rPr lang="en-US" sz="1600" dirty="0"/>
              <a:t>CHEM 14A and LIFESCI 30A</a:t>
            </a:r>
          </a:p>
          <a:p>
            <a:pPr lvl="1" fontAlgn="base"/>
            <a:r>
              <a:rPr lang="en-US" sz="1600" dirty="0"/>
              <a:t>LIFESCI 7A and LIFESCI 30A</a:t>
            </a:r>
          </a:p>
          <a:p>
            <a:pPr fontAlgn="base"/>
            <a:r>
              <a:rPr lang="en-US" sz="1600" dirty="0"/>
              <a:t>2 science classes + 1 non-science class (ex: ENG COMP 3, GE)</a:t>
            </a:r>
          </a:p>
        </p:txBody>
      </p:sp>
      <p:sp>
        <p:nvSpPr>
          <p:cNvPr id="6" name="Text Placeholder 1"/>
          <p:cNvSpPr txBox="1">
            <a:spLocks/>
          </p:cNvSpPr>
          <p:nvPr/>
        </p:nvSpPr>
        <p:spPr>
          <a:xfrm>
            <a:off x="548640" y="1737360"/>
            <a:ext cx="7314883" cy="225703"/>
          </a:xfrm>
          <a:prstGeom prst="rect">
            <a:avLst/>
          </a:prstGeom>
        </p:spPr>
        <p:txBody>
          <a:bodyPr vert="horz" lIns="457200" tIns="0" rIns="0" bIns="0" rtlCol="0">
            <a:spAutoFit/>
          </a:bodyPr>
          <a:lstStyle>
            <a:lvl1pPr marL="173736" indent="-173736" algn="l" defTabSz="685800" rtl="0" eaLnBrk="1" latinLnBrk="0" hangingPunct="1">
              <a:lnSpc>
                <a:spcPct val="90000"/>
              </a:lnSpc>
              <a:spcBef>
                <a:spcPts val="750"/>
              </a:spcBef>
              <a:buFont typeface="Arial" panose="020B0604020202020204" pitchFamily="34" charset="0"/>
              <a:buChar char="•"/>
              <a:defRPr sz="1400" kern="1200" spc="0" baseline="0">
                <a:solidFill>
                  <a:schemeClr val="bg1"/>
                </a:solidFill>
                <a:latin typeface="+mn-lt"/>
                <a:ea typeface="+mn-ea"/>
                <a:cs typeface="+mn-cs"/>
              </a:defRPr>
            </a:lvl1pPr>
            <a:lvl2pPr marL="56007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2pPr>
            <a:lvl3pPr marL="83439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3pPr>
            <a:lvl4pPr marL="110871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4pPr>
            <a:lvl5pPr marL="138303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1600" b="1" dirty="0"/>
              <a:t>FIRST QUARTER RECOMMENDATIONS</a:t>
            </a:r>
          </a:p>
        </p:txBody>
      </p:sp>
    </p:spTree>
    <p:extLst>
      <p:ext uri="{BB962C8B-B14F-4D97-AF65-F5344CB8AC3E}">
        <p14:creationId xmlns:p14="http://schemas.microsoft.com/office/powerpoint/2010/main" val="3462267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1A77A-C160-7845-9596-1697446AF8DF}"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14</a:t>
            </a:fld>
            <a:endParaRPr lang="en-US"/>
          </a:p>
        </p:txBody>
      </p:sp>
      <p:sp>
        <p:nvSpPr>
          <p:cNvPr id="4" name="Title 3"/>
          <p:cNvSpPr>
            <a:spLocks noGrp="1"/>
          </p:cNvSpPr>
          <p:nvPr>
            <p:ph type="title"/>
          </p:nvPr>
        </p:nvSpPr>
        <p:spPr>
          <a:xfrm>
            <a:off x="550920" y="731520"/>
            <a:ext cx="7315200" cy="515526"/>
          </a:xfrm>
        </p:spPr>
        <p:txBody>
          <a:bodyPr/>
          <a:lstStyle/>
          <a:p>
            <a:r>
              <a:rPr lang="en-US" dirty="0"/>
              <a:t>Medical School Requirements</a:t>
            </a:r>
          </a:p>
        </p:txBody>
      </p:sp>
      <p:sp>
        <p:nvSpPr>
          <p:cNvPr id="5" name="Text Placeholder 4"/>
          <p:cNvSpPr>
            <a:spLocks noGrp="1"/>
          </p:cNvSpPr>
          <p:nvPr>
            <p:ph type="body" sz="quarter" idx="12"/>
          </p:nvPr>
        </p:nvSpPr>
        <p:spPr>
          <a:xfrm>
            <a:off x="640080" y="1737360"/>
            <a:ext cx="7202488" cy="2036198"/>
          </a:xfrm>
        </p:spPr>
        <p:txBody>
          <a:bodyPr/>
          <a:lstStyle/>
          <a:p>
            <a:pPr fontAlgn="base"/>
            <a:r>
              <a:rPr lang="en-US" sz="1600" dirty="0"/>
              <a:t>3 quarters of college </a:t>
            </a:r>
            <a:r>
              <a:rPr lang="en-US" sz="1600" b="1" dirty="0"/>
              <a:t>English</a:t>
            </a:r>
            <a:r>
              <a:rPr lang="en-US" sz="1600" dirty="0"/>
              <a:t> (AP does not apply)</a:t>
            </a:r>
          </a:p>
          <a:p>
            <a:pPr fontAlgn="base"/>
            <a:r>
              <a:rPr lang="en-US" sz="1600" dirty="0"/>
              <a:t>3 quarters of college </a:t>
            </a:r>
            <a:r>
              <a:rPr lang="en-US" sz="1600" b="1" dirty="0"/>
              <a:t>math</a:t>
            </a:r>
            <a:r>
              <a:rPr lang="en-US" sz="1600" dirty="0"/>
              <a:t> (AP does not apply) including Statistics</a:t>
            </a:r>
          </a:p>
          <a:p>
            <a:pPr fontAlgn="base"/>
            <a:r>
              <a:rPr lang="en-US" sz="1600" dirty="0"/>
              <a:t>1 year of </a:t>
            </a:r>
            <a:r>
              <a:rPr lang="en-US" sz="1600" b="1" dirty="0"/>
              <a:t>biology</a:t>
            </a:r>
            <a:r>
              <a:rPr lang="en-US" sz="1600" dirty="0"/>
              <a:t> </a:t>
            </a:r>
            <a:r>
              <a:rPr lang="en-US" sz="1600" b="1" dirty="0"/>
              <a:t>with lab</a:t>
            </a:r>
            <a:r>
              <a:rPr lang="en-US" sz="1600" dirty="0"/>
              <a:t> (LIFESCI 7A, 7B, 7C, 23L)</a:t>
            </a:r>
          </a:p>
          <a:p>
            <a:pPr fontAlgn="base"/>
            <a:r>
              <a:rPr lang="en-US" sz="1600" dirty="0"/>
              <a:t>CHEM 14 series or CHEM 20/30 series + CHEM 153A fulfills the </a:t>
            </a:r>
            <a:r>
              <a:rPr lang="en-US" sz="1600" b="1" dirty="0"/>
              <a:t>chemistry with lab</a:t>
            </a:r>
            <a:r>
              <a:rPr lang="en-US" sz="1600" dirty="0"/>
              <a:t> requirement (AP does not apply)</a:t>
            </a:r>
          </a:p>
          <a:p>
            <a:pPr fontAlgn="base"/>
            <a:r>
              <a:rPr lang="en-US" sz="1600" b="1" dirty="0"/>
              <a:t>Physics</a:t>
            </a:r>
            <a:r>
              <a:rPr lang="en-US" sz="1600" dirty="0"/>
              <a:t> is covered by the major</a:t>
            </a:r>
            <a:endParaRPr lang="en-US" sz="1600" b="1" dirty="0"/>
          </a:p>
          <a:p>
            <a:r>
              <a:rPr lang="en-US" sz="1600" b="1" dirty="0"/>
              <a:t>Spanish</a:t>
            </a:r>
            <a:r>
              <a:rPr lang="en-US" sz="1600" dirty="0"/>
              <a:t> is highly recommended</a:t>
            </a:r>
          </a:p>
        </p:txBody>
      </p:sp>
    </p:spTree>
    <p:extLst>
      <p:ext uri="{BB962C8B-B14F-4D97-AF65-F5344CB8AC3E}">
        <p14:creationId xmlns:p14="http://schemas.microsoft.com/office/powerpoint/2010/main" val="122520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Date Placeholder 2"/>
          <p:cNvSpPr>
            <a:spLocks noGrp="1"/>
          </p:cNvSpPr>
          <p:nvPr>
            <p:ph type="dt" sz="half" idx="15"/>
          </p:nvPr>
        </p:nvSpPr>
        <p:spPr/>
        <p:txBody>
          <a:bodyPr/>
          <a:lstStyle/>
          <a:p>
            <a:fld id="{81A0F076-23AD-854B-968C-B405C24D46B9}" type="datetime4">
              <a:rPr lang="en-US" smtClean="0"/>
              <a:t>July 28, 2022</a:t>
            </a:fld>
            <a:endParaRPr lang="en-US" dirty="0"/>
          </a:p>
        </p:txBody>
      </p:sp>
      <p:sp>
        <p:nvSpPr>
          <p:cNvPr id="4" name="Slide Number Placeholder 3"/>
          <p:cNvSpPr>
            <a:spLocks noGrp="1"/>
          </p:cNvSpPr>
          <p:nvPr>
            <p:ph type="sldNum" sz="quarter" idx="17"/>
          </p:nvPr>
        </p:nvSpPr>
        <p:spPr/>
        <p:txBody>
          <a:bodyPr/>
          <a:lstStyle/>
          <a:p>
            <a:fld id="{8368066F-241F-DA46-A244-6F6C08E1BFA8}" type="slidenum">
              <a:rPr lang="en-US" smtClean="0"/>
              <a:pPr/>
              <a:t>15</a:t>
            </a:fld>
            <a:endParaRPr lang="en-US"/>
          </a:p>
        </p:txBody>
      </p:sp>
      <p:pic>
        <p:nvPicPr>
          <p:cNvPr id="5" name="Picture 4" descr="PreHealt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4690"/>
            <a:ext cx="8229600" cy="4590288"/>
          </a:xfrm>
          <a:prstGeom prst="rect">
            <a:avLst/>
          </a:prstGeom>
          <a:ln>
            <a:noFill/>
          </a:ln>
        </p:spPr>
      </p:pic>
      <p:sp>
        <p:nvSpPr>
          <p:cNvPr id="6" name="Rectangle 5"/>
          <p:cNvSpPr/>
          <p:nvPr/>
        </p:nvSpPr>
        <p:spPr>
          <a:xfrm>
            <a:off x="0" y="-30313"/>
            <a:ext cx="914400" cy="4590288"/>
          </a:xfrm>
          <a:prstGeom prst="rect">
            <a:avLst/>
          </a:prstGeom>
          <a:solidFill>
            <a:srgbClr val="1865B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58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5E964-DD26-8948-A543-DD805D1D0F28}"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16</a:t>
            </a:fld>
            <a:endParaRPr lang="en-US"/>
          </a:p>
        </p:txBody>
      </p:sp>
      <p:sp>
        <p:nvSpPr>
          <p:cNvPr id="4" name="Title 3"/>
          <p:cNvSpPr>
            <a:spLocks noGrp="1"/>
          </p:cNvSpPr>
          <p:nvPr>
            <p:ph type="title"/>
          </p:nvPr>
        </p:nvSpPr>
        <p:spPr>
          <a:xfrm>
            <a:off x="550920" y="731520"/>
            <a:ext cx="7315200" cy="515526"/>
          </a:xfrm>
        </p:spPr>
        <p:txBody>
          <a:bodyPr/>
          <a:lstStyle/>
          <a:p>
            <a:r>
              <a:rPr lang="en-US" dirty="0"/>
              <a:t>Getting Involved in Research</a:t>
            </a:r>
          </a:p>
        </p:txBody>
      </p:sp>
      <p:sp>
        <p:nvSpPr>
          <p:cNvPr id="5" name="Text Placeholder 4"/>
          <p:cNvSpPr>
            <a:spLocks noGrp="1"/>
          </p:cNvSpPr>
          <p:nvPr>
            <p:ph type="body" sz="quarter" idx="12"/>
          </p:nvPr>
        </p:nvSpPr>
        <p:spPr>
          <a:xfrm>
            <a:off x="640080" y="1737360"/>
            <a:ext cx="7202488" cy="1740861"/>
          </a:xfrm>
        </p:spPr>
        <p:txBody>
          <a:bodyPr/>
          <a:lstStyle/>
          <a:p>
            <a:pPr fontAlgn="base"/>
            <a:r>
              <a:rPr lang="en-US" sz="1800" dirty="0"/>
              <a:t>Biomedical Research Minor</a:t>
            </a:r>
          </a:p>
          <a:p>
            <a:pPr lvl="1" fontAlgn="base"/>
            <a:r>
              <a:rPr lang="en-US" sz="1800" dirty="0"/>
              <a:t>Introductory course required to apply - BMD RES 5HA, BMD RES 10H, HNRS 70A</a:t>
            </a:r>
          </a:p>
          <a:p>
            <a:pPr fontAlgn="base"/>
            <a:r>
              <a:rPr lang="en-US" sz="1800" dirty="0"/>
              <a:t>Undergraduate Research Center </a:t>
            </a:r>
          </a:p>
          <a:p>
            <a:pPr fontAlgn="base"/>
            <a:r>
              <a:rPr lang="en-US" sz="1800" dirty="0"/>
              <a:t>Consult with your MCDB or MIMG advisor for major-specific information</a:t>
            </a:r>
          </a:p>
        </p:txBody>
      </p:sp>
    </p:spTree>
    <p:extLst>
      <p:ext uri="{BB962C8B-B14F-4D97-AF65-F5344CB8AC3E}">
        <p14:creationId xmlns:p14="http://schemas.microsoft.com/office/powerpoint/2010/main" val="3022532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17</a:t>
            </a:fld>
            <a:endParaRPr lang="en-US"/>
          </a:p>
        </p:txBody>
      </p:sp>
      <p:sp>
        <p:nvSpPr>
          <p:cNvPr id="4" name="Title 3"/>
          <p:cNvSpPr>
            <a:spLocks noGrp="1"/>
          </p:cNvSpPr>
          <p:nvPr>
            <p:ph type="title"/>
          </p:nvPr>
        </p:nvSpPr>
        <p:spPr>
          <a:xfrm>
            <a:off x="550920" y="731520"/>
            <a:ext cx="7315200" cy="515526"/>
          </a:xfrm>
        </p:spPr>
        <p:txBody>
          <a:bodyPr/>
          <a:lstStyle/>
          <a:p>
            <a:r>
              <a:rPr lang="en-US" dirty="0"/>
              <a:t>Join our Listserv</a:t>
            </a:r>
          </a:p>
        </p:txBody>
      </p:sp>
      <p:sp>
        <p:nvSpPr>
          <p:cNvPr id="5" name="Text Placeholder 4"/>
          <p:cNvSpPr>
            <a:spLocks noGrp="1"/>
          </p:cNvSpPr>
          <p:nvPr>
            <p:ph type="body" sz="quarter" idx="12"/>
          </p:nvPr>
        </p:nvSpPr>
        <p:spPr>
          <a:xfrm>
            <a:off x="640080" y="1888331"/>
            <a:ext cx="7202488" cy="1539652"/>
          </a:xfrm>
        </p:spPr>
        <p:txBody>
          <a:bodyPr/>
          <a:lstStyle/>
          <a:p>
            <a:pPr marL="0" indent="0">
              <a:buNone/>
            </a:pPr>
            <a:r>
              <a:rPr lang="en-US" sz="1800" b="1" dirty="0"/>
              <a:t>To subscribe to MCDB:  </a:t>
            </a:r>
          </a:p>
          <a:p>
            <a:pPr marL="274320" lvl="1" indent="0">
              <a:buNone/>
            </a:pPr>
            <a:r>
              <a:rPr lang="en-US" sz="1800" dirty="0"/>
              <a:t>Send an email to </a:t>
            </a:r>
            <a:r>
              <a:rPr lang="en-US" sz="1800" b="1" u="sng" dirty="0" err="1">
                <a:solidFill>
                  <a:schemeClr val="accent5"/>
                </a:solidFill>
              </a:rPr>
              <a:t>MCDBIO-L+subscribe@lists.ucla.edu</a:t>
            </a:r>
            <a:endParaRPr lang="en-US" sz="1800" dirty="0">
              <a:solidFill>
                <a:schemeClr val="accent5"/>
              </a:solidFill>
            </a:endParaRPr>
          </a:p>
          <a:p>
            <a:endParaRPr lang="en-US" sz="1800" b="1" dirty="0"/>
          </a:p>
          <a:p>
            <a:pPr marL="0" indent="0">
              <a:buNone/>
            </a:pPr>
            <a:r>
              <a:rPr lang="en-US" sz="1800" b="1" dirty="0"/>
              <a:t>To subscribe to MIMG</a:t>
            </a:r>
            <a:r>
              <a:rPr lang="en-US" sz="1800" dirty="0"/>
              <a:t>:  </a:t>
            </a:r>
          </a:p>
          <a:p>
            <a:pPr marL="274320" lvl="1" indent="0">
              <a:buNone/>
            </a:pPr>
            <a:r>
              <a:rPr lang="en-US" sz="1800" dirty="0"/>
              <a:t>Send an email to </a:t>
            </a:r>
            <a:r>
              <a:rPr lang="en-US" sz="1800" b="1" u="sng" dirty="0">
                <a:solidFill>
                  <a:srgbClr val="FFC72B"/>
                </a:solidFill>
              </a:rPr>
              <a:t>MIMG+subscribe@lists.ucla.edu</a:t>
            </a:r>
            <a:endParaRPr lang="en-US" sz="1800" dirty="0">
              <a:solidFill>
                <a:srgbClr val="FFC72B"/>
              </a:solidFill>
            </a:endParaRPr>
          </a:p>
        </p:txBody>
      </p:sp>
    </p:spTree>
    <p:extLst>
      <p:ext uri="{BB962C8B-B14F-4D97-AF65-F5344CB8AC3E}">
        <p14:creationId xmlns:p14="http://schemas.microsoft.com/office/powerpoint/2010/main" val="3668687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FD76C-8D7E-E545-82E9-5E9636EBC257}"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18</a:t>
            </a:fld>
            <a:endParaRPr lang="en-US"/>
          </a:p>
        </p:txBody>
      </p:sp>
      <p:sp>
        <p:nvSpPr>
          <p:cNvPr id="4" name="Title 3"/>
          <p:cNvSpPr>
            <a:spLocks noGrp="1"/>
          </p:cNvSpPr>
          <p:nvPr>
            <p:ph type="title"/>
          </p:nvPr>
        </p:nvSpPr>
        <p:spPr>
          <a:xfrm>
            <a:off x="550920" y="731520"/>
            <a:ext cx="7315200" cy="515526"/>
          </a:xfrm>
        </p:spPr>
        <p:txBody>
          <a:bodyPr/>
          <a:lstStyle/>
          <a:p>
            <a:r>
              <a:rPr lang="en-US" dirty="0"/>
              <a:t>Questions?</a:t>
            </a:r>
          </a:p>
        </p:txBody>
      </p:sp>
      <p:sp>
        <p:nvSpPr>
          <p:cNvPr id="5" name="Text Placeholder 4"/>
          <p:cNvSpPr>
            <a:spLocks noGrp="1"/>
          </p:cNvSpPr>
          <p:nvPr>
            <p:ph type="body" sz="quarter" idx="12"/>
          </p:nvPr>
        </p:nvSpPr>
        <p:spPr>
          <a:xfrm>
            <a:off x="640080" y="1737360"/>
            <a:ext cx="7202488" cy="1317027"/>
          </a:xfrm>
        </p:spPr>
        <p:txBody>
          <a:bodyPr/>
          <a:lstStyle/>
          <a:p>
            <a:pPr marL="0" indent="0">
              <a:buNone/>
            </a:pPr>
            <a:r>
              <a:rPr lang="en-US" sz="2000" dirty="0"/>
              <a:t>Additional questions? Send us an email!</a:t>
            </a:r>
          </a:p>
          <a:p>
            <a:pPr marL="0" indent="0">
              <a:buNone/>
            </a:pPr>
            <a:r>
              <a:rPr lang="en-US" sz="2000" b="1" u="sng" dirty="0" err="1">
                <a:solidFill>
                  <a:srgbClr val="FFC72B"/>
                </a:solidFill>
              </a:rPr>
              <a:t>undergradmcdb@lifesci.ucla.edu</a:t>
            </a:r>
            <a:endParaRPr lang="en-US" sz="2000" dirty="0">
              <a:solidFill>
                <a:srgbClr val="FFC72B"/>
              </a:solidFill>
            </a:endParaRPr>
          </a:p>
          <a:p>
            <a:pPr marL="0" indent="0">
              <a:buNone/>
            </a:pPr>
            <a:r>
              <a:rPr lang="en-US" sz="2000" b="1" u="sng" dirty="0">
                <a:solidFill>
                  <a:srgbClr val="FFC72B"/>
                </a:solidFill>
              </a:rPr>
              <a:t>undergrad@mimg.ucla.edu </a:t>
            </a:r>
          </a:p>
          <a:p>
            <a:endParaRPr lang="en-US" dirty="0"/>
          </a:p>
        </p:txBody>
      </p:sp>
    </p:spTree>
    <p:extLst>
      <p:ext uri="{BB962C8B-B14F-4D97-AF65-F5344CB8AC3E}">
        <p14:creationId xmlns:p14="http://schemas.microsoft.com/office/powerpoint/2010/main" val="565789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E0DF56-91EF-6546-82F5-2B1644AAD084}"/>
              </a:ext>
            </a:extLst>
          </p:cNvPr>
          <p:cNvSpPr>
            <a:spLocks noGrp="1"/>
          </p:cNvSpPr>
          <p:nvPr>
            <p:ph type="ctrTitle"/>
          </p:nvPr>
        </p:nvSpPr>
        <p:spPr/>
        <p:txBody>
          <a:bodyPr/>
          <a:lstStyle/>
          <a:p>
            <a:r>
              <a:rPr lang="en-US" dirty="0"/>
              <a:t>Thank You</a:t>
            </a:r>
          </a:p>
        </p:txBody>
      </p:sp>
      <p:sp>
        <p:nvSpPr>
          <p:cNvPr id="3" name="Date Placeholder 2">
            <a:extLst>
              <a:ext uri="{FF2B5EF4-FFF2-40B4-BE49-F238E27FC236}">
                <a16:creationId xmlns="" xmlns:a16="http://schemas.microsoft.com/office/drawing/2014/main" id="{5EB5834C-B535-214C-A241-352B0FC84222}"/>
              </a:ext>
            </a:extLst>
          </p:cNvPr>
          <p:cNvSpPr>
            <a:spLocks noGrp="1"/>
          </p:cNvSpPr>
          <p:nvPr>
            <p:ph type="dt" sz="half" idx="2"/>
          </p:nvPr>
        </p:nvSpPr>
        <p:spPr/>
        <p:txBody>
          <a:bodyPr/>
          <a:lstStyle/>
          <a:p>
            <a:fld id="{0D69994C-36FF-FD43-BBE3-42F1B2BD8C98}" type="datetime4">
              <a:rPr lang="en-US" smtClean="0"/>
              <a:t>July 28, 2022</a:t>
            </a:fld>
            <a:endParaRPr lang="en-US" dirty="0"/>
          </a:p>
        </p:txBody>
      </p:sp>
      <p:sp>
        <p:nvSpPr>
          <p:cNvPr id="4" name="Slide Number Placeholder 3">
            <a:extLst>
              <a:ext uri="{FF2B5EF4-FFF2-40B4-BE49-F238E27FC236}">
                <a16:creationId xmlns="" xmlns:a16="http://schemas.microsoft.com/office/drawing/2014/main" id="{72E4767F-322B-4B4B-B6B9-F19E9D6F9014}"/>
              </a:ext>
            </a:extLst>
          </p:cNvPr>
          <p:cNvSpPr>
            <a:spLocks noGrp="1"/>
          </p:cNvSpPr>
          <p:nvPr>
            <p:ph type="sldNum" sz="quarter" idx="4"/>
          </p:nvPr>
        </p:nvSpPr>
        <p:spPr/>
        <p:txBody>
          <a:bodyPr/>
          <a:lstStyle/>
          <a:p>
            <a:fld id="{8368066F-241F-DA46-A244-6F6C08E1BFA8}" type="slidenum">
              <a:rPr lang="en-US" smtClean="0"/>
              <a:pPr/>
              <a:t>19</a:t>
            </a:fld>
            <a:endParaRPr lang="en-US" dirty="0"/>
          </a:p>
        </p:txBody>
      </p:sp>
    </p:spTree>
    <p:extLst>
      <p:ext uri="{BB962C8B-B14F-4D97-AF65-F5344CB8AC3E}">
        <p14:creationId xmlns:p14="http://schemas.microsoft.com/office/powerpoint/2010/main" val="2771392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3566160" cy="391389"/>
          </a:xfrm>
        </p:spPr>
        <p:txBody>
          <a:bodyPr/>
          <a:lstStyle/>
          <a:p>
            <a:r>
              <a:rPr lang="en-US" dirty="0"/>
              <a:t>Molecular, cell and developmental biology</a:t>
            </a:r>
          </a:p>
        </p:txBody>
      </p:sp>
      <p:sp>
        <p:nvSpPr>
          <p:cNvPr id="3" name="Date Placeholder 2"/>
          <p:cNvSpPr>
            <a:spLocks noGrp="1"/>
          </p:cNvSpPr>
          <p:nvPr>
            <p:ph type="dt" sz="half" idx="10"/>
          </p:nvPr>
        </p:nvSpPr>
        <p:spPr>
          <a:xfrm>
            <a:off x="6691556" y="4828032"/>
            <a:ext cx="1371600" cy="141577"/>
          </a:xfrm>
        </p:spPr>
        <p:txBody>
          <a:bodyPr/>
          <a:lstStyle/>
          <a:p>
            <a:fld id="{0093BCDF-0BCF-7F4C-A565-55BDE0A65D91}" type="datetime4">
              <a:rPr lang="en-US" smtClean="0"/>
              <a:t>July 28, 2022</a:t>
            </a:fld>
            <a:endParaRPr lang="en-US" dirty="0"/>
          </a:p>
        </p:txBody>
      </p:sp>
      <p:sp>
        <p:nvSpPr>
          <p:cNvPr id="4" name="Slide Number Placeholder 3"/>
          <p:cNvSpPr>
            <a:spLocks noGrp="1"/>
          </p:cNvSpPr>
          <p:nvPr>
            <p:ph type="sldNum" sz="quarter" idx="11"/>
          </p:nvPr>
        </p:nvSpPr>
        <p:spPr/>
        <p:txBody>
          <a:bodyPr/>
          <a:lstStyle/>
          <a:p>
            <a:fld id="{8368066F-241F-DA46-A244-6F6C08E1BFA8}" type="slidenum">
              <a:rPr lang="en-US" smtClean="0"/>
              <a:pPr/>
              <a:t>2</a:t>
            </a:fld>
            <a:endParaRPr lang="en-US"/>
          </a:p>
        </p:txBody>
      </p:sp>
      <p:sp>
        <p:nvSpPr>
          <p:cNvPr id="5" name="Text Placeholder 4"/>
          <p:cNvSpPr>
            <a:spLocks noGrp="1"/>
          </p:cNvSpPr>
          <p:nvPr>
            <p:ph type="body" sz="quarter" idx="13"/>
          </p:nvPr>
        </p:nvSpPr>
        <p:spPr>
          <a:xfrm>
            <a:off x="4297680" y="1737360"/>
            <a:ext cx="3566160" cy="391389"/>
          </a:xfrm>
        </p:spPr>
        <p:txBody>
          <a:bodyPr/>
          <a:lstStyle/>
          <a:p>
            <a:r>
              <a:rPr lang="en-US" dirty="0"/>
              <a:t>Microbiology, immunology and molecular genetics</a:t>
            </a:r>
          </a:p>
        </p:txBody>
      </p:sp>
      <p:sp>
        <p:nvSpPr>
          <p:cNvPr id="6" name="Title 5"/>
          <p:cNvSpPr>
            <a:spLocks noGrp="1"/>
          </p:cNvSpPr>
          <p:nvPr>
            <p:ph type="title"/>
          </p:nvPr>
        </p:nvSpPr>
        <p:spPr>
          <a:xfrm>
            <a:off x="550920" y="731519"/>
            <a:ext cx="7315200" cy="515526"/>
          </a:xfrm>
        </p:spPr>
        <p:txBody>
          <a:bodyPr/>
          <a:lstStyle/>
          <a:p>
            <a:r>
              <a:rPr lang="en-US" dirty="0"/>
              <a:t>Advisor Information</a:t>
            </a:r>
          </a:p>
        </p:txBody>
      </p:sp>
      <p:sp>
        <p:nvSpPr>
          <p:cNvPr id="7" name="Text Placeholder 6"/>
          <p:cNvSpPr>
            <a:spLocks noGrp="1"/>
          </p:cNvSpPr>
          <p:nvPr>
            <p:ph type="body" sz="quarter" idx="15"/>
          </p:nvPr>
        </p:nvSpPr>
        <p:spPr>
          <a:xfrm>
            <a:off x="548323" y="2193131"/>
            <a:ext cx="3642677" cy="1745606"/>
          </a:xfrm>
        </p:spPr>
        <p:txBody>
          <a:bodyPr/>
          <a:lstStyle/>
          <a:p>
            <a:endParaRPr lang="en-US" dirty="0"/>
          </a:p>
          <a:p>
            <a:r>
              <a:rPr lang="en-US" dirty="0"/>
              <a:t>Connie Firestone and Maggie Schmall</a:t>
            </a:r>
            <a:br>
              <a:rPr lang="en-US" dirty="0"/>
            </a:br>
            <a:endParaRPr lang="en-US" dirty="0"/>
          </a:p>
          <a:p>
            <a:r>
              <a:rPr lang="en-US" dirty="0"/>
              <a:t>Email: </a:t>
            </a:r>
            <a:r>
              <a:rPr lang="en-US" u="sng" dirty="0">
                <a:solidFill>
                  <a:srgbClr val="FFD100"/>
                </a:solidFill>
              </a:rPr>
              <a:t>undergradmcdb@lifesci.ucla.edu</a:t>
            </a:r>
          </a:p>
          <a:p>
            <a:r>
              <a:rPr lang="en-US" u="sng" dirty="0">
                <a:solidFill>
                  <a:srgbClr val="FFD100"/>
                </a:solidFill>
              </a:rPr>
              <a:t/>
            </a:r>
            <a:br>
              <a:rPr lang="en-US" u="sng" dirty="0">
                <a:solidFill>
                  <a:srgbClr val="FFD100"/>
                </a:solidFill>
              </a:rPr>
            </a:br>
            <a:r>
              <a:rPr lang="en-US" dirty="0"/>
              <a:t>Website: </a:t>
            </a:r>
            <a:r>
              <a:rPr lang="en-US" u="sng" dirty="0">
                <a:solidFill>
                  <a:srgbClr val="FFD100"/>
                </a:solidFill>
              </a:rPr>
              <a:t>www.mcdb.ucla.edu</a:t>
            </a:r>
          </a:p>
          <a:p>
            <a:endParaRPr lang="en-US" dirty="0"/>
          </a:p>
        </p:txBody>
      </p:sp>
      <p:sp>
        <p:nvSpPr>
          <p:cNvPr id="8" name="Text Placeholder 7"/>
          <p:cNvSpPr>
            <a:spLocks noGrp="1"/>
          </p:cNvSpPr>
          <p:nvPr>
            <p:ph type="body" sz="quarter" idx="16"/>
          </p:nvPr>
        </p:nvSpPr>
        <p:spPr>
          <a:xfrm>
            <a:off x="4291501" y="2193131"/>
            <a:ext cx="3566477" cy="1472198"/>
          </a:xfrm>
        </p:spPr>
        <p:txBody>
          <a:bodyPr/>
          <a:lstStyle/>
          <a:p>
            <a:endParaRPr lang="en-US" dirty="0"/>
          </a:p>
          <a:p>
            <a:r>
              <a:rPr lang="en-US" dirty="0" smtClean="0"/>
              <a:t>Tasha Taylor</a:t>
            </a:r>
            <a:endParaRPr lang="en-US" dirty="0"/>
          </a:p>
          <a:p>
            <a:r>
              <a:rPr lang="en-US" dirty="0"/>
              <a:t/>
            </a:r>
            <a:br>
              <a:rPr lang="en-US" dirty="0"/>
            </a:br>
            <a:r>
              <a:rPr lang="en-US" dirty="0"/>
              <a:t>Email: </a:t>
            </a:r>
            <a:r>
              <a:rPr lang="en-US" u="sng" dirty="0">
                <a:solidFill>
                  <a:srgbClr val="FFD100"/>
                </a:solidFill>
              </a:rPr>
              <a:t>undergrad@microbio.ucla.edu</a:t>
            </a:r>
          </a:p>
          <a:p>
            <a:r>
              <a:rPr lang="en-US" dirty="0"/>
              <a:t/>
            </a:r>
            <a:br>
              <a:rPr lang="en-US" dirty="0"/>
            </a:br>
            <a:r>
              <a:rPr lang="en-US" dirty="0"/>
              <a:t>Website: </a:t>
            </a:r>
            <a:r>
              <a:rPr lang="en-US" u="sng" dirty="0">
                <a:solidFill>
                  <a:srgbClr val="FFD100"/>
                </a:solidFill>
              </a:rPr>
              <a:t>www.mimg.ucla.edu </a:t>
            </a:r>
          </a:p>
        </p:txBody>
      </p:sp>
    </p:spTree>
    <p:extLst>
      <p:ext uri="{BB962C8B-B14F-4D97-AF65-F5344CB8AC3E}">
        <p14:creationId xmlns:p14="http://schemas.microsoft.com/office/powerpoint/2010/main" val="1637444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7314883" cy="1290353"/>
          </a:xfrm>
        </p:spPr>
        <p:txBody>
          <a:bodyPr/>
          <a:lstStyle/>
          <a:p>
            <a:r>
              <a:rPr lang="en-US" sz="1800" dirty="0"/>
              <a:t>Life sciences</a:t>
            </a:r>
          </a:p>
          <a:p>
            <a:r>
              <a:rPr lang="en-US" sz="1800" dirty="0"/>
              <a:t>Chemistry</a:t>
            </a:r>
          </a:p>
          <a:p>
            <a:r>
              <a:rPr lang="en-US" sz="1800" dirty="0"/>
              <a:t>Mathematics</a:t>
            </a:r>
          </a:p>
          <a:p>
            <a:r>
              <a:rPr lang="en-US" sz="1800" dirty="0"/>
              <a:t>physics</a:t>
            </a:r>
          </a:p>
        </p:txBody>
      </p:sp>
      <p:sp>
        <p:nvSpPr>
          <p:cNvPr id="3" name="Title 2"/>
          <p:cNvSpPr>
            <a:spLocks noGrp="1"/>
          </p:cNvSpPr>
          <p:nvPr>
            <p:ph type="title"/>
          </p:nvPr>
        </p:nvSpPr>
        <p:spPr>
          <a:xfrm>
            <a:off x="550920" y="731519"/>
            <a:ext cx="7315200" cy="515526"/>
          </a:xfrm>
        </p:spPr>
        <p:txBody>
          <a:bodyPr/>
          <a:lstStyle/>
          <a:p>
            <a:r>
              <a:rPr lang="en-US" dirty="0"/>
              <a:t>Life Science Core Curriculum </a:t>
            </a:r>
          </a:p>
        </p:txBody>
      </p:sp>
      <p:sp>
        <p:nvSpPr>
          <p:cNvPr id="4" name="Date Placeholder 3"/>
          <p:cNvSpPr>
            <a:spLocks noGrp="1"/>
          </p:cNvSpPr>
          <p:nvPr>
            <p:ph type="dt" sz="half" idx="2"/>
          </p:nvPr>
        </p:nvSpPr>
        <p:spPr>
          <a:xfrm>
            <a:off x="6705600" y="4828032"/>
            <a:ext cx="1371600" cy="141577"/>
          </a:xfrm>
        </p:spPr>
        <p:txBody>
          <a:bodyPr/>
          <a:lstStyle/>
          <a:p>
            <a:fld id="{1404C300-3AB2-2746-97C4-22636D178D0E}" type="datetime4">
              <a:rPr lang="en-US" smtClean="0"/>
              <a:t>July 28, 2022</a:t>
            </a:fld>
            <a:endParaRPr lang="en-US" dirty="0"/>
          </a:p>
        </p:txBody>
      </p:sp>
      <p:sp>
        <p:nvSpPr>
          <p:cNvPr id="5" name="Slide Number Placeholder 4"/>
          <p:cNvSpPr>
            <a:spLocks noGrp="1"/>
          </p:cNvSpPr>
          <p:nvPr>
            <p:ph type="sldNum" sz="quarter" idx="4"/>
          </p:nvPr>
        </p:nvSpPr>
        <p:spPr/>
        <p:txBody>
          <a:bodyPr/>
          <a:lstStyle/>
          <a:p>
            <a:fld id="{8368066F-241F-DA46-A244-6F6C08E1BFA8}" type="slidenum">
              <a:rPr lang="en-US" smtClean="0"/>
              <a:pPr/>
              <a:t>3</a:t>
            </a:fld>
            <a:endParaRPr lang="en-US" dirty="0"/>
          </a:p>
        </p:txBody>
      </p:sp>
    </p:spTree>
    <p:extLst>
      <p:ext uri="{BB962C8B-B14F-4D97-AF65-F5344CB8AC3E}">
        <p14:creationId xmlns:p14="http://schemas.microsoft.com/office/powerpoint/2010/main" val="865086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28, 2022</a:t>
            </a:fld>
            <a:endParaRPr lang="en-US" dirty="0"/>
          </a:p>
        </p:txBody>
      </p:sp>
      <p:sp>
        <p:nvSpPr>
          <p:cNvPr id="4" name="Slide Number Placeholder 3">
            <a:extLst>
              <a:ext uri="{FF2B5EF4-FFF2-40B4-BE49-F238E27FC236}">
                <a16:creationId xmlns=""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4</a:t>
            </a:fld>
            <a:endParaRPr lang="en-US"/>
          </a:p>
        </p:txBody>
      </p:sp>
      <p:sp>
        <p:nvSpPr>
          <p:cNvPr id="2" name="Title 1">
            <a:extLst>
              <a:ext uri="{FF2B5EF4-FFF2-40B4-BE49-F238E27FC236}">
                <a16:creationId xmlns=""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Life Sciences</a:t>
            </a:r>
          </a:p>
        </p:txBody>
      </p:sp>
      <p:graphicFrame>
        <p:nvGraphicFramePr>
          <p:cNvPr id="7" name="Table Placeholder 6">
            <a:extLst>
              <a:ext uri="{FF2B5EF4-FFF2-40B4-BE49-F238E27FC236}">
                <a16:creationId xmlns=""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2376686969"/>
              </p:ext>
            </p:extLst>
          </p:nvPr>
        </p:nvGraphicFramePr>
        <p:xfrm>
          <a:off x="1028700" y="1736725"/>
          <a:ext cx="7108302" cy="1828800"/>
        </p:xfrm>
        <a:graphic>
          <a:graphicData uri="http://schemas.openxmlformats.org/drawingml/2006/table">
            <a:tbl>
              <a:tblPr firstRow="1">
                <a:tableStyleId>{5C22544A-7EE6-4342-B048-85BDC9FD1C3A}</a:tableStyleId>
              </a:tblPr>
              <a:tblGrid>
                <a:gridCol w="7108302">
                  <a:extLst>
                    <a:ext uri="{9D8B030D-6E8A-4147-A177-3AD203B41FA5}">
                      <a16:colId xmlns="" xmlns:a16="http://schemas.microsoft.com/office/drawing/2014/main" val="3871567158"/>
                    </a:ext>
                  </a:extLst>
                </a:gridCol>
              </a:tblGrid>
              <a:tr h="365760">
                <a:tc>
                  <a:txBody>
                    <a:bodyPr/>
                    <a:lstStyle/>
                    <a:p>
                      <a:pPr algn="l"/>
                      <a:r>
                        <a:rPr lang="en-US" sz="1400" dirty="0">
                          <a:solidFill>
                            <a:srgbClr val="2774AE"/>
                          </a:solidFill>
                        </a:rPr>
                        <a:t>Life</a:t>
                      </a:r>
                      <a:r>
                        <a:rPr lang="en-US" sz="1400" baseline="0" dirty="0">
                          <a:solidFill>
                            <a:srgbClr val="2774AE"/>
                          </a:solidFill>
                        </a:rPr>
                        <a:t> Sciences (All Courses Required)</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 xmlns:a16="http://schemas.microsoft.com/office/drawing/2014/main" val="2980189649"/>
                  </a:ext>
                </a:extLst>
              </a:tr>
              <a:tr h="365760">
                <a:tc>
                  <a:txBody>
                    <a:bodyPr/>
                    <a:lstStyle/>
                    <a:p>
                      <a:pPr algn="l"/>
                      <a:r>
                        <a:rPr lang="en-US" sz="1400" b="1" dirty="0">
                          <a:solidFill>
                            <a:schemeClr val="bg1"/>
                          </a:solidFill>
                        </a:rPr>
                        <a:t>LS</a:t>
                      </a:r>
                      <a:r>
                        <a:rPr lang="en-US" sz="1400" b="1" baseline="0" dirty="0">
                          <a:solidFill>
                            <a:schemeClr val="bg1"/>
                          </a:solidFill>
                        </a:rPr>
                        <a:t> 7A – Cell and Molecular Biology (5)</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 xmlns:a16="http://schemas.microsoft.com/office/drawing/2014/main" val="1962780936"/>
                  </a:ext>
                </a:extLst>
              </a:tr>
              <a:tr h="365760">
                <a:tc>
                  <a:txBody>
                    <a:bodyPr/>
                    <a:lstStyle/>
                    <a:p>
                      <a:pPr algn="l"/>
                      <a:r>
                        <a:rPr lang="en-US" sz="1400" b="1" dirty="0">
                          <a:solidFill>
                            <a:schemeClr val="bg1"/>
                          </a:solidFill>
                        </a:rPr>
                        <a:t>LS</a:t>
                      </a:r>
                      <a:r>
                        <a:rPr lang="en-US" sz="1400" b="1" baseline="0" dirty="0">
                          <a:solidFill>
                            <a:schemeClr val="bg1"/>
                          </a:solidFill>
                        </a:rPr>
                        <a:t> 7B – Genetics, Evolution &amp; Ecology (5) </a:t>
                      </a:r>
                      <a:r>
                        <a:rPr lang="en-US" sz="1400" b="0" baseline="0" dirty="0">
                          <a:solidFill>
                            <a:schemeClr val="bg1"/>
                          </a:solidFill>
                        </a:rPr>
                        <a:t>Prerequisite: 7A</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 xmlns:a16="http://schemas.microsoft.com/office/drawing/2014/main" val="2172851612"/>
                  </a:ext>
                </a:extLst>
              </a:tr>
              <a:tr h="365760">
                <a:tc>
                  <a:txBody>
                    <a:bodyPr/>
                    <a:lstStyle/>
                    <a:p>
                      <a:pPr algn="l"/>
                      <a:r>
                        <a:rPr lang="en-US" sz="1400" b="1" dirty="0">
                          <a:solidFill>
                            <a:schemeClr val="bg1"/>
                          </a:solidFill>
                        </a:rPr>
                        <a:t>LS</a:t>
                      </a:r>
                      <a:r>
                        <a:rPr lang="en-US" sz="1400" b="1" baseline="0" dirty="0">
                          <a:solidFill>
                            <a:schemeClr val="bg1"/>
                          </a:solidFill>
                        </a:rPr>
                        <a:t> 7C – Physiology and Human Biology (5) </a:t>
                      </a:r>
                      <a:r>
                        <a:rPr lang="en-US" sz="1400" b="0" baseline="0" dirty="0">
                          <a:solidFill>
                            <a:schemeClr val="bg1"/>
                          </a:solidFill>
                        </a:rPr>
                        <a:t>Prerequisite: 7B</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 xmlns:a16="http://schemas.microsoft.com/office/drawing/2014/main" val="2389758339"/>
                  </a:ext>
                </a:extLst>
              </a:tr>
              <a:tr h="365760">
                <a:tc>
                  <a:txBody>
                    <a:bodyPr/>
                    <a:lstStyle/>
                    <a:p>
                      <a:pPr algn="l"/>
                      <a:r>
                        <a:rPr lang="en-US" sz="1400" b="1" dirty="0">
                          <a:solidFill>
                            <a:schemeClr val="bg1"/>
                          </a:solidFill>
                        </a:rPr>
                        <a:t>LS</a:t>
                      </a:r>
                      <a:r>
                        <a:rPr lang="en-US" sz="1400" b="1" baseline="0" dirty="0">
                          <a:solidFill>
                            <a:schemeClr val="bg1"/>
                          </a:solidFill>
                        </a:rPr>
                        <a:t> 23L – Intro to Laboratory and Scientific Methodology (3) </a:t>
                      </a:r>
                      <a:r>
                        <a:rPr lang="en-US" sz="1400" b="0" baseline="0" dirty="0">
                          <a:solidFill>
                            <a:schemeClr val="bg1"/>
                          </a:solidFill>
                        </a:rPr>
                        <a:t>Prerequisite: 7B</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 xmlns:a16="http://schemas.microsoft.com/office/drawing/2014/main" val="3386133237"/>
                  </a:ext>
                </a:extLst>
              </a:tr>
            </a:tbl>
          </a:graphicData>
        </a:graphic>
      </p:graphicFrame>
    </p:spTree>
    <p:extLst>
      <p:ext uri="{BB962C8B-B14F-4D97-AF65-F5344CB8AC3E}">
        <p14:creationId xmlns:p14="http://schemas.microsoft.com/office/powerpoint/2010/main" val="394721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 xmlns:a16="http://schemas.microsoft.com/office/drawing/2014/main" id="{A217A795-3FF2-4345-8B4A-E567983A2CB3}"/>
              </a:ext>
            </a:extLst>
          </p:cNvPr>
          <p:cNvSpPr>
            <a:spLocks noGrp="1"/>
          </p:cNvSpPr>
          <p:nvPr>
            <p:ph type="dt" sz="half" idx="10"/>
          </p:nvPr>
        </p:nvSpPr>
        <p:spPr/>
        <p:txBody>
          <a:bodyPr/>
          <a:lstStyle/>
          <a:p>
            <a:fld id="{37E96A23-DEAE-8D45-B84D-C8469C990B92}" type="datetime4">
              <a:rPr lang="en-US" smtClean="0"/>
              <a:t>July 28, 2022</a:t>
            </a:fld>
            <a:endParaRPr lang="en-US" dirty="0"/>
          </a:p>
        </p:txBody>
      </p:sp>
      <p:sp>
        <p:nvSpPr>
          <p:cNvPr id="4" name="Slide Number Placeholder 3">
            <a:extLst>
              <a:ext uri="{FF2B5EF4-FFF2-40B4-BE49-F238E27FC236}">
                <a16:creationId xmlns=""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5</a:t>
            </a:fld>
            <a:endParaRPr lang="en-US"/>
          </a:p>
        </p:txBody>
      </p:sp>
      <p:sp>
        <p:nvSpPr>
          <p:cNvPr id="2" name="Title 1">
            <a:extLst>
              <a:ext uri="{FF2B5EF4-FFF2-40B4-BE49-F238E27FC236}">
                <a16:creationId xmlns="" xmlns:a16="http://schemas.microsoft.com/office/drawing/2014/main" id="{258E3AB8-E0C4-D946-82FA-F9ADCBB5FE71}"/>
              </a:ext>
            </a:extLst>
          </p:cNvPr>
          <p:cNvSpPr>
            <a:spLocks noGrp="1"/>
          </p:cNvSpPr>
          <p:nvPr>
            <p:ph type="title"/>
          </p:nvPr>
        </p:nvSpPr>
        <p:spPr>
          <a:xfrm>
            <a:off x="150446" y="182880"/>
            <a:ext cx="7315200" cy="515526"/>
          </a:xfrm>
        </p:spPr>
        <p:txBody>
          <a:bodyPr/>
          <a:lstStyle/>
          <a:p>
            <a:r>
              <a:rPr lang="en-US" dirty="0"/>
              <a:t>Chemistry</a:t>
            </a:r>
          </a:p>
        </p:txBody>
      </p:sp>
      <p:graphicFrame>
        <p:nvGraphicFramePr>
          <p:cNvPr id="7" name="Table Placeholder 6">
            <a:extLst>
              <a:ext uri="{FF2B5EF4-FFF2-40B4-BE49-F238E27FC236}">
                <a16:creationId xmlns=""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495734069"/>
              </p:ext>
            </p:extLst>
          </p:nvPr>
        </p:nvGraphicFramePr>
        <p:xfrm>
          <a:off x="2176585" y="0"/>
          <a:ext cx="6875585" cy="4673604"/>
        </p:xfrm>
        <a:graphic>
          <a:graphicData uri="http://schemas.openxmlformats.org/drawingml/2006/table">
            <a:tbl>
              <a:tblPr firstRow="1">
                <a:tableStyleId>{5C22544A-7EE6-4342-B048-85BDC9FD1C3A}</a:tableStyleId>
              </a:tblPr>
              <a:tblGrid>
                <a:gridCol w="3285002">
                  <a:extLst>
                    <a:ext uri="{9D8B030D-6E8A-4147-A177-3AD203B41FA5}">
                      <a16:colId xmlns="" xmlns:a16="http://schemas.microsoft.com/office/drawing/2014/main" val="3871567158"/>
                    </a:ext>
                  </a:extLst>
                </a:gridCol>
                <a:gridCol w="381977">
                  <a:extLst>
                    <a:ext uri="{9D8B030D-6E8A-4147-A177-3AD203B41FA5}">
                      <a16:colId xmlns="" xmlns:a16="http://schemas.microsoft.com/office/drawing/2014/main" val="217651101"/>
                    </a:ext>
                  </a:extLst>
                </a:gridCol>
                <a:gridCol w="3208606">
                  <a:extLst>
                    <a:ext uri="{9D8B030D-6E8A-4147-A177-3AD203B41FA5}">
                      <a16:colId xmlns="" xmlns:a16="http://schemas.microsoft.com/office/drawing/2014/main" val="324501064"/>
                    </a:ext>
                  </a:extLst>
                </a:gridCol>
              </a:tblGrid>
              <a:tr h="324897">
                <a:tc>
                  <a:txBody>
                    <a:bodyPr/>
                    <a:lstStyle/>
                    <a:p>
                      <a:pPr algn="l"/>
                      <a:r>
                        <a:rPr lang="en-US" sz="1400" dirty="0">
                          <a:solidFill>
                            <a:srgbClr val="2774AE"/>
                          </a:solidFill>
                        </a:rPr>
                        <a:t>Life</a:t>
                      </a:r>
                      <a:r>
                        <a:rPr lang="en-US" sz="1400" baseline="0" dirty="0">
                          <a:solidFill>
                            <a:srgbClr val="2774AE"/>
                          </a:solidFill>
                        </a:rPr>
                        <a:t> Science Series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rowSpan="6">
                  <a:txBody>
                    <a:bodyPr/>
                    <a:lstStyle/>
                    <a:p>
                      <a:pPr algn="ctr"/>
                      <a:r>
                        <a:rPr lang="en-US" sz="1200" dirty="0">
                          <a:solidFill>
                            <a:srgbClr val="2774AE"/>
                          </a:solidFill>
                        </a:rPr>
                        <a:t>OR</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a:r>
                        <a:rPr lang="en-US" sz="1400" dirty="0">
                          <a:solidFill>
                            <a:srgbClr val="2774AE"/>
                          </a:solidFill>
                        </a:rPr>
                        <a:t>Physical Science Series</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 xmlns:a16="http://schemas.microsoft.com/office/drawing/2014/main" val="2980189649"/>
                  </a:ext>
                </a:extLst>
              </a:tr>
              <a:tr h="791937">
                <a:tc>
                  <a:txBody>
                    <a:bodyPr/>
                    <a:lstStyle/>
                    <a:p>
                      <a:pPr rtl="0"/>
                      <a:r>
                        <a:rPr lang="en-US" sz="1100" b="1" i="0" u="none" strike="noStrike" kern="1200" dirty="0">
                          <a:solidFill>
                            <a:schemeClr val="dk1"/>
                          </a:solidFill>
                          <a:effectLst/>
                          <a:latin typeface="+mn-lt"/>
                          <a:ea typeface="+mn-ea"/>
                          <a:cs typeface="+mn-cs"/>
                        </a:rPr>
                        <a:t>14A(E)</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General Chemistry for Life Scientists I (Enhanced) (4)</a:t>
                      </a:r>
                      <a:endParaRPr lang="en-US" sz="1100" dirty="0">
                        <a:effectLst/>
                      </a:endParaRPr>
                    </a:p>
                    <a:p>
                      <a:pPr rtl="0"/>
                      <a:r>
                        <a:rPr lang="en-US" sz="1000" b="0" i="0" u="none" strike="noStrike" kern="1200" dirty="0">
                          <a:solidFill>
                            <a:schemeClr val="dk1"/>
                          </a:solidFill>
                          <a:effectLst/>
                          <a:latin typeface="+mn-lt"/>
                          <a:ea typeface="+mn-ea"/>
                          <a:cs typeface="+mn-cs"/>
                        </a:rPr>
                        <a:t>Co-requisite: LS 30A or MATH 3A or 31A, or place into MATH 3A/31A by taking the Math Diagnostic Test</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vMerge="1">
                  <a:txBody>
                    <a:bodyPr/>
                    <a:lstStyle/>
                    <a:p>
                      <a:pPr algn="ctr"/>
                      <a:endParaRPr lang="en-US" sz="1400" b="1" dirty="0">
                        <a:solidFill>
                          <a:srgbClr val="2774AE"/>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rgbClr val="FFFFFF"/>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20A(H) - Chemical Structure (4) (Honors)</a:t>
                      </a:r>
                      <a:endParaRPr lang="en-US" sz="1100" dirty="0">
                        <a:effectLst/>
                      </a:endParaRPr>
                    </a:p>
                    <a:p>
                      <a:pPr lvl="1" rtl="0"/>
                      <a:r>
                        <a:rPr lang="en-US" sz="1000" b="0" i="0" u="none" strike="noStrike" kern="1200" dirty="0">
                          <a:solidFill>
                            <a:schemeClr val="dk1"/>
                          </a:solidFill>
                          <a:effectLst/>
                          <a:latin typeface="+mn-lt"/>
                          <a:ea typeface="+mn-ea"/>
                          <a:cs typeface="+mn-cs"/>
                        </a:rPr>
                        <a:t>Prep: Min 1 </a:t>
                      </a:r>
                      <a:r>
                        <a:rPr lang="en-US" sz="1000" b="0" i="0" u="none" strike="noStrike" kern="1200" dirty="0" err="1">
                          <a:solidFill>
                            <a:schemeClr val="dk1"/>
                          </a:solidFill>
                          <a:effectLst/>
                          <a:latin typeface="+mn-lt"/>
                          <a:ea typeface="+mn-ea"/>
                          <a:cs typeface="+mn-cs"/>
                        </a:rPr>
                        <a:t>yr</a:t>
                      </a:r>
                      <a:r>
                        <a:rPr lang="en-US" sz="1000" b="0" i="0" u="none" strike="noStrike" kern="1200" dirty="0">
                          <a:solidFill>
                            <a:schemeClr val="dk1"/>
                          </a:solidFill>
                          <a:effectLst/>
                          <a:latin typeface="+mn-lt"/>
                          <a:ea typeface="+mn-ea"/>
                          <a:cs typeface="+mn-cs"/>
                        </a:rPr>
                        <a:t> high school (HS) chemistry, 3.5 </a:t>
                      </a:r>
                      <a:r>
                        <a:rPr lang="en-US" sz="1000" b="0" i="0" u="none" strike="noStrike" kern="1200" dirty="0" err="1">
                          <a:solidFill>
                            <a:schemeClr val="dk1"/>
                          </a:solidFill>
                          <a:effectLst/>
                          <a:latin typeface="+mn-lt"/>
                          <a:ea typeface="+mn-ea"/>
                          <a:cs typeface="+mn-cs"/>
                        </a:rPr>
                        <a:t>yrs</a:t>
                      </a:r>
                      <a:r>
                        <a:rPr lang="en-US" sz="1000" b="0" i="0" u="none" strike="noStrike" kern="1200" dirty="0">
                          <a:solidFill>
                            <a:schemeClr val="dk1"/>
                          </a:solidFill>
                          <a:effectLst/>
                          <a:latin typeface="+mn-lt"/>
                          <a:ea typeface="+mn-ea"/>
                          <a:cs typeface="+mn-cs"/>
                        </a:rPr>
                        <a:t> HS math, (recommended) HS physics</a:t>
                      </a:r>
                      <a:endParaRPr lang="en-US" sz="1000" dirty="0">
                        <a:effectLst/>
                      </a:endParaRPr>
                    </a:p>
                    <a:p>
                      <a:pPr lvl="1" rtl="0"/>
                      <a:r>
                        <a:rPr lang="en-US" sz="1000" b="0" i="0" u="none" strike="noStrike" kern="1200" dirty="0">
                          <a:solidFill>
                            <a:schemeClr val="dk1"/>
                          </a:solidFill>
                          <a:effectLst/>
                          <a:latin typeface="+mn-lt"/>
                          <a:ea typeface="+mn-ea"/>
                          <a:cs typeface="+mn-cs"/>
                        </a:rPr>
                        <a:t>Co-</a:t>
                      </a:r>
                      <a:r>
                        <a:rPr lang="en-US" sz="1000" b="0" i="0" u="none" strike="noStrike" kern="1200" dirty="0" err="1">
                          <a:solidFill>
                            <a:schemeClr val="dk1"/>
                          </a:solidFill>
                          <a:effectLst/>
                          <a:latin typeface="+mn-lt"/>
                          <a:ea typeface="+mn-ea"/>
                          <a:cs typeface="+mn-cs"/>
                        </a:rPr>
                        <a:t>req</a:t>
                      </a:r>
                      <a:r>
                        <a:rPr lang="en-US" sz="1000" b="0" i="0" u="none" strike="noStrike" kern="1200" dirty="0">
                          <a:solidFill>
                            <a:schemeClr val="dk1"/>
                          </a:solidFill>
                          <a:effectLst/>
                          <a:latin typeface="+mn-lt"/>
                          <a:ea typeface="+mn-ea"/>
                          <a:cs typeface="+mn-cs"/>
                        </a:rPr>
                        <a:t>: MATH 31A</a:t>
                      </a:r>
                      <a:endParaRPr lang="en-US" sz="10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962780936"/>
                  </a:ext>
                </a:extLst>
              </a:tr>
              <a:tr h="791937">
                <a:tc>
                  <a:txBody>
                    <a:bodyPr/>
                    <a:lstStyle/>
                    <a:p>
                      <a:pPr rtl="0"/>
                      <a:r>
                        <a:rPr lang="en-US" sz="1100" b="1" i="0" u="none" strike="noStrike" kern="1200" dirty="0">
                          <a:solidFill>
                            <a:schemeClr val="dk1"/>
                          </a:solidFill>
                          <a:effectLst/>
                          <a:latin typeface="+mn-lt"/>
                          <a:ea typeface="+mn-ea"/>
                          <a:cs typeface="+mn-cs"/>
                        </a:rPr>
                        <a:t>14B(E)</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General Chemistry for Life Scientists II (Enhanced) (4)</a:t>
                      </a:r>
                      <a:endParaRPr lang="en-US" sz="1100" dirty="0">
                        <a:effectLst/>
                      </a:endParaRPr>
                    </a:p>
                    <a:p>
                      <a:pPr rtl="0"/>
                      <a:r>
                        <a:rPr lang="en-US" sz="1000" b="0" i="0" u="none" strike="noStrike" kern="1200" dirty="0">
                          <a:solidFill>
                            <a:schemeClr val="dk1"/>
                          </a:solidFill>
                          <a:effectLst/>
                          <a:latin typeface="+mn-lt"/>
                          <a:ea typeface="+mn-ea"/>
                          <a:cs typeface="+mn-cs"/>
                        </a:rPr>
                        <a:t>Prerequisite: CHEM 14A(E) or 20A (grade of C- or better; Co-</a:t>
                      </a:r>
                      <a:r>
                        <a:rPr lang="en-US" sz="1000" b="0" i="0" u="none" strike="noStrike" kern="1200" dirty="0" err="1">
                          <a:solidFill>
                            <a:schemeClr val="dk1"/>
                          </a:solidFill>
                          <a:effectLst/>
                          <a:latin typeface="+mn-lt"/>
                          <a:ea typeface="+mn-ea"/>
                          <a:cs typeface="+mn-cs"/>
                        </a:rPr>
                        <a:t>Req</a:t>
                      </a:r>
                      <a:r>
                        <a:rPr lang="en-US" sz="1000" b="0" i="0" u="none" strike="noStrike" kern="1200" dirty="0">
                          <a:solidFill>
                            <a:schemeClr val="dk1"/>
                          </a:solidFill>
                          <a:effectLst/>
                          <a:latin typeface="+mn-lt"/>
                          <a:ea typeface="+mn-ea"/>
                          <a:cs typeface="+mn-cs"/>
                        </a:rPr>
                        <a:t>: LS 30B or MATH 3B or 31B (grade of C- or better)</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20B(H) - Chemical Energetics and Change (Honors) (4)</a:t>
                      </a:r>
                      <a:endParaRPr lang="en-US" sz="1100" dirty="0">
                        <a:effectLst/>
                      </a:endParaRPr>
                    </a:p>
                    <a:p>
                      <a:pPr lvl="1" rtl="0"/>
                      <a:r>
                        <a:rPr lang="en-US" sz="1000" b="0" i="0" u="none" strike="noStrike" kern="1200" dirty="0">
                          <a:solidFill>
                            <a:schemeClr val="dk1"/>
                          </a:solidFill>
                          <a:effectLst/>
                          <a:latin typeface="+mn-lt"/>
                          <a:ea typeface="+mn-ea"/>
                          <a:cs typeface="+mn-cs"/>
                        </a:rPr>
                        <a:t>Prerequisites: CHEM 20A(H) and MATH 31A (grades of C- or better)</a:t>
                      </a:r>
                      <a:endParaRPr lang="en-US" sz="100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72851612"/>
                  </a:ext>
                </a:extLst>
              </a:tr>
              <a:tr h="791937">
                <a:tc>
                  <a:txBody>
                    <a:bodyPr/>
                    <a:lstStyle/>
                    <a:p>
                      <a:pPr rtl="0"/>
                      <a:r>
                        <a:rPr lang="en-US" sz="1100" b="1" i="0" u="none" strike="noStrike" kern="1200" dirty="0">
                          <a:solidFill>
                            <a:schemeClr val="dk1"/>
                          </a:solidFill>
                          <a:effectLst/>
                          <a:latin typeface="+mn-lt"/>
                          <a:ea typeface="+mn-ea"/>
                          <a:cs typeface="+mn-cs"/>
                        </a:rPr>
                        <a:t>14BL</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General and Organic Chemistry Lab I (3)</a:t>
                      </a:r>
                      <a:endParaRPr lang="en-US" sz="1100" dirty="0">
                        <a:effectLst/>
                      </a:endParaRPr>
                    </a:p>
                    <a:p>
                      <a:pPr rtl="0"/>
                      <a:r>
                        <a:rPr lang="en-US" sz="1000" b="0" i="0" u="none" strike="noStrike" kern="1200" dirty="0" err="1">
                          <a:solidFill>
                            <a:schemeClr val="dk1"/>
                          </a:solidFill>
                          <a:effectLst/>
                          <a:latin typeface="+mn-lt"/>
                          <a:ea typeface="+mn-ea"/>
                          <a:cs typeface="+mn-cs"/>
                        </a:rPr>
                        <a:t>Prereq</a:t>
                      </a:r>
                      <a:r>
                        <a:rPr lang="en-US" sz="1000" b="0" i="0" u="none" strike="noStrike" kern="1200" dirty="0">
                          <a:solidFill>
                            <a:schemeClr val="dk1"/>
                          </a:solidFill>
                          <a:effectLst/>
                          <a:latin typeface="+mn-lt"/>
                          <a:ea typeface="+mn-ea"/>
                          <a:cs typeface="+mn-cs"/>
                        </a:rPr>
                        <a:t>: CHEM 14A or 20A(H) (grade C- or better)</a:t>
                      </a:r>
                      <a:endParaRPr lang="en-US" sz="1000" dirty="0">
                        <a:effectLst/>
                      </a:endParaRPr>
                    </a:p>
                    <a:p>
                      <a:pPr rtl="0"/>
                      <a:r>
                        <a:rPr lang="en-US" sz="1000" b="0" i="0" u="none" strike="noStrike" kern="1200" dirty="0">
                          <a:solidFill>
                            <a:schemeClr val="dk1"/>
                          </a:solidFill>
                          <a:effectLst/>
                          <a:latin typeface="+mn-lt"/>
                          <a:ea typeface="+mn-ea"/>
                          <a:cs typeface="+mn-cs"/>
                        </a:rPr>
                        <a:t>Pre- or Co-requisite: CHEM 14B</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20L - General Chemistry Laboratory (3)</a:t>
                      </a:r>
                      <a:endParaRPr lang="en-US" sz="1100" dirty="0">
                        <a:effectLst/>
                      </a:endParaRPr>
                    </a:p>
                    <a:p>
                      <a:pPr lvl="1" rtl="0"/>
                      <a:r>
                        <a:rPr lang="en-US" sz="1000" b="0" i="0" u="none" strike="noStrike" kern="1200" dirty="0">
                          <a:solidFill>
                            <a:schemeClr val="dk1"/>
                          </a:solidFill>
                          <a:effectLst/>
                          <a:latin typeface="+mn-lt"/>
                          <a:ea typeface="+mn-ea"/>
                          <a:cs typeface="+mn-cs"/>
                        </a:rPr>
                        <a:t>Prerequisite: CHEM 14A or 20A (grade of C- or better)</a:t>
                      </a:r>
                      <a:endParaRPr lang="en-US" sz="1000" dirty="0">
                        <a:effectLst/>
                      </a:endParaRPr>
                    </a:p>
                    <a:p>
                      <a:pPr lvl="1" rtl="0"/>
                      <a:r>
                        <a:rPr lang="en-US" sz="1000" b="0" i="0" u="none" strike="noStrike" kern="1200" dirty="0">
                          <a:solidFill>
                            <a:schemeClr val="dk1"/>
                          </a:solidFill>
                          <a:effectLst/>
                          <a:latin typeface="+mn-lt"/>
                          <a:ea typeface="+mn-ea"/>
                          <a:cs typeface="+mn-cs"/>
                        </a:rPr>
                        <a:t>Pre- or Co-requisite: CHEM 14B or 20B</a:t>
                      </a:r>
                      <a:endParaRPr lang="en-US" sz="100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389758339"/>
                  </a:ext>
                </a:extLst>
              </a:tr>
              <a:tr h="507652">
                <a:tc>
                  <a:txBody>
                    <a:bodyPr/>
                    <a:lstStyle/>
                    <a:p>
                      <a:pPr rtl="0"/>
                      <a:r>
                        <a:rPr lang="en-US" sz="1100" b="1" i="0" u="none" strike="noStrike" kern="1200" dirty="0">
                          <a:solidFill>
                            <a:schemeClr val="dk1"/>
                          </a:solidFill>
                          <a:effectLst/>
                          <a:latin typeface="+mn-lt"/>
                          <a:ea typeface="+mn-ea"/>
                          <a:cs typeface="+mn-cs"/>
                        </a:rPr>
                        <a:t>14C</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Structure of Organic Molecule (4)</a:t>
                      </a:r>
                      <a:endParaRPr lang="en-US" sz="1100" dirty="0">
                        <a:effectLst/>
                      </a:endParaRPr>
                    </a:p>
                    <a:p>
                      <a:pPr rtl="0"/>
                      <a:r>
                        <a:rPr lang="en-US" sz="1000" b="0" i="0" u="none" strike="noStrike" kern="1200" dirty="0">
                          <a:solidFill>
                            <a:schemeClr val="dk1"/>
                          </a:solidFill>
                          <a:effectLst/>
                          <a:latin typeface="+mn-lt"/>
                          <a:ea typeface="+mn-ea"/>
                          <a:cs typeface="+mn-cs"/>
                        </a:rPr>
                        <a:t>Prerequisite: CHEM 14B (grade of C- or better)</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noFill/>
                  </a:tcPr>
                </a:tc>
                <a:tc>
                  <a:txBody>
                    <a:bodyPr/>
                    <a:lstStyle/>
                    <a:p>
                      <a:pPr lvl="1" rtl="0"/>
                      <a:r>
                        <a:rPr lang="en-US" sz="1100" b="1" i="0" u="none" strike="noStrike" kern="1200" dirty="0">
                          <a:solidFill>
                            <a:schemeClr val="dk1"/>
                          </a:solidFill>
                          <a:effectLst/>
                          <a:latin typeface="+mn-lt"/>
                          <a:ea typeface="+mn-ea"/>
                          <a:cs typeface="+mn-cs"/>
                        </a:rPr>
                        <a:t>30A – Organic Chemistry I: Structure &amp;</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Reactivity (4)</a:t>
                      </a:r>
                      <a:endParaRPr lang="en-US" sz="1100" dirty="0">
                        <a:effectLst/>
                      </a:endParaRPr>
                    </a:p>
                    <a:p>
                      <a:pPr lvl="1" rtl="0"/>
                      <a:r>
                        <a:rPr lang="en-US" sz="1000" b="0" i="0" u="none" strike="noStrike" kern="1200" dirty="0">
                          <a:solidFill>
                            <a:schemeClr val="dk1"/>
                          </a:solidFill>
                          <a:effectLst/>
                          <a:latin typeface="+mn-lt"/>
                          <a:ea typeface="+mn-ea"/>
                          <a:cs typeface="+mn-cs"/>
                        </a:rPr>
                        <a:t>Prerequisite: CHEM 20B</a:t>
                      </a:r>
                      <a:endParaRPr lang="en-US" sz="10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386133237"/>
                  </a:ext>
                </a:extLst>
              </a:tr>
              <a:tr h="649795">
                <a:tc>
                  <a:txBody>
                    <a:bodyPr/>
                    <a:lstStyle/>
                    <a:p>
                      <a:pPr rtl="0"/>
                      <a:r>
                        <a:rPr lang="en-US" sz="1100" b="1" i="0" u="none" strike="noStrike" kern="1200" dirty="0">
                          <a:solidFill>
                            <a:schemeClr val="dk1"/>
                          </a:solidFill>
                          <a:effectLst/>
                          <a:latin typeface="+mn-lt"/>
                          <a:ea typeface="+mn-ea"/>
                          <a:cs typeface="+mn-cs"/>
                        </a:rPr>
                        <a:t>14D</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Organic Reactions &amp; Pharmaceuticals (4)</a:t>
                      </a:r>
                      <a:endParaRPr lang="en-US" sz="1100" dirty="0">
                        <a:effectLst/>
                      </a:endParaRPr>
                    </a:p>
                    <a:p>
                      <a:pPr rtl="0"/>
                      <a:r>
                        <a:rPr lang="en-US" sz="1000" b="0" i="0" u="none" strike="noStrike" kern="1200" dirty="0">
                          <a:solidFill>
                            <a:schemeClr val="dk1"/>
                          </a:solidFill>
                          <a:effectLst/>
                          <a:latin typeface="+mn-lt"/>
                          <a:ea typeface="+mn-ea"/>
                          <a:cs typeface="+mn-cs"/>
                        </a:rPr>
                        <a:t>Prerequisite: CHEM 14C (grade of C- or better)</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endParaRPr lang="en-US"/>
                    </a:p>
                  </a:txBody>
                  <a:tcPr/>
                </a:tc>
                <a:tc>
                  <a:txBody>
                    <a:bodyPr/>
                    <a:lstStyle/>
                    <a:p>
                      <a:pPr lvl="1" rtl="0"/>
                      <a:r>
                        <a:rPr lang="en-US" sz="1100" b="1" i="0" u="none" strike="noStrike" kern="1200" dirty="0">
                          <a:solidFill>
                            <a:schemeClr val="dk1"/>
                          </a:solidFill>
                          <a:effectLst/>
                          <a:latin typeface="+mn-lt"/>
                          <a:ea typeface="+mn-ea"/>
                          <a:cs typeface="+mn-cs"/>
                        </a:rPr>
                        <a:t>30AL - General Chemistry Laboratory II (4)</a:t>
                      </a:r>
                      <a:endParaRPr lang="en-US" sz="1100" dirty="0">
                        <a:effectLst/>
                      </a:endParaRPr>
                    </a:p>
                    <a:p>
                      <a:pPr lvl="1" rtl="0"/>
                      <a:r>
                        <a:rPr lang="en-US" sz="1000" b="0" i="0" u="none" strike="noStrike" kern="1200" dirty="0">
                          <a:solidFill>
                            <a:schemeClr val="dk1"/>
                          </a:solidFill>
                          <a:effectLst/>
                          <a:latin typeface="+mn-lt"/>
                          <a:ea typeface="+mn-ea"/>
                          <a:cs typeface="+mn-cs"/>
                        </a:rPr>
                        <a:t>Prerequisites: CHEM 20B(H), 20L, 30A(H) (grades of C- or better)</a:t>
                      </a:r>
                      <a:endParaRPr lang="en-US" sz="10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697175">
                <a:tc>
                  <a:txBody>
                    <a:bodyPr/>
                    <a:lstStyle/>
                    <a:p>
                      <a:pPr rtl="0"/>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a:endParaRPr lang="en-US" sz="1200" dirty="0">
                        <a:solidFill>
                          <a:srgbClr val="2774AE"/>
                        </a:solidFill>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lvl="1" rtl="0"/>
                      <a:r>
                        <a:rPr lang="en-US" sz="1100" b="1" i="0" u="none" strike="noStrike" kern="1200" dirty="0">
                          <a:solidFill>
                            <a:schemeClr val="dk1"/>
                          </a:solidFill>
                          <a:effectLst/>
                          <a:latin typeface="+mn-lt"/>
                          <a:ea typeface="+mn-ea"/>
                          <a:cs typeface="+mn-cs"/>
                        </a:rPr>
                        <a:t>30B – Organic </a:t>
                      </a:r>
                      <a:r>
                        <a:rPr lang="en-US" sz="1100" b="1" i="0" u="none" strike="noStrike" kern="1200" dirty="0" err="1">
                          <a:solidFill>
                            <a:schemeClr val="dk1"/>
                          </a:solidFill>
                          <a:effectLst/>
                          <a:latin typeface="+mn-lt"/>
                          <a:ea typeface="+mn-ea"/>
                          <a:cs typeface="+mn-cs"/>
                        </a:rPr>
                        <a:t>Chem</a:t>
                      </a:r>
                      <a:r>
                        <a:rPr lang="en-US" sz="1100" b="1" i="0" u="none" strike="noStrike" kern="1200" dirty="0">
                          <a:solidFill>
                            <a:schemeClr val="dk1"/>
                          </a:solidFill>
                          <a:effectLst/>
                          <a:latin typeface="+mn-lt"/>
                          <a:ea typeface="+mn-ea"/>
                          <a:cs typeface="+mn-cs"/>
                        </a:rPr>
                        <a:t> II: Reactivity, Synthesis,</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&amp; Spectroscopy (</a:t>
                      </a:r>
                      <a:r>
                        <a:rPr lang="en-US" sz="1200" b="1" i="0" u="none" strike="noStrike" kern="1200" dirty="0">
                          <a:solidFill>
                            <a:schemeClr val="dk1"/>
                          </a:solidFill>
                          <a:effectLst/>
                          <a:latin typeface="+mn-lt"/>
                          <a:ea typeface="+mn-ea"/>
                          <a:cs typeface="+mn-cs"/>
                        </a:rPr>
                        <a:t>4)</a:t>
                      </a:r>
                      <a:endParaRPr lang="en-US" sz="1200" dirty="0">
                        <a:effectLst/>
                      </a:endParaRPr>
                    </a:p>
                    <a:p>
                      <a:pPr lvl="1" rtl="0"/>
                      <a:r>
                        <a:rPr lang="en-US" sz="1000" b="0" i="0" u="none" strike="noStrike" kern="1200" dirty="0">
                          <a:solidFill>
                            <a:schemeClr val="dk1"/>
                          </a:solidFill>
                          <a:effectLst/>
                          <a:latin typeface="+mn-lt"/>
                          <a:ea typeface="+mn-ea"/>
                          <a:cs typeface="+mn-cs"/>
                        </a:rPr>
                        <a:t>Prerequisite: CHEM 30A (grade of C- or better)</a:t>
                      </a:r>
                      <a:endParaRPr lang="en-US" sz="10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bl>
          </a:graphicData>
        </a:graphic>
      </p:graphicFrame>
      <p:sp>
        <p:nvSpPr>
          <p:cNvPr id="6" name="Rectangle 5"/>
          <p:cNvSpPr/>
          <p:nvPr/>
        </p:nvSpPr>
        <p:spPr>
          <a:xfrm>
            <a:off x="548640" y="1354931"/>
            <a:ext cx="670560" cy="228600"/>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 xmlns:a16="http://schemas.microsoft.com/office/drawing/2014/main" id="{443F188D-2A6D-872E-D977-0A9C13B91AB4}"/>
              </a:ext>
            </a:extLst>
          </p:cNvPr>
          <p:cNvPicPr>
            <a:picLocks noChangeAspect="1"/>
          </p:cNvPicPr>
          <p:nvPr/>
        </p:nvPicPr>
        <p:blipFill>
          <a:blip r:embed="rId3"/>
          <a:stretch>
            <a:fillRect/>
          </a:stretch>
        </p:blipFill>
        <p:spPr>
          <a:xfrm>
            <a:off x="213360" y="747051"/>
            <a:ext cx="670560" cy="269765"/>
          </a:xfrm>
          <a:prstGeom prst="rect">
            <a:avLst/>
          </a:prstGeom>
        </p:spPr>
      </p:pic>
    </p:spTree>
    <p:extLst>
      <p:ext uri="{BB962C8B-B14F-4D97-AF65-F5344CB8AC3E}">
        <p14:creationId xmlns:p14="http://schemas.microsoft.com/office/powerpoint/2010/main" val="95733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 xmlns:a16="http://schemas.microsoft.com/office/drawing/2014/main" id="{A217A795-3FF2-4345-8B4A-E567983A2CB3}"/>
              </a:ext>
            </a:extLst>
          </p:cNvPr>
          <p:cNvSpPr>
            <a:spLocks noGrp="1"/>
          </p:cNvSpPr>
          <p:nvPr>
            <p:ph type="dt" sz="half" idx="10"/>
          </p:nvPr>
        </p:nvSpPr>
        <p:spPr/>
        <p:txBody>
          <a:bodyPr/>
          <a:lstStyle/>
          <a:p>
            <a:fld id="{14FCFFA4-EB96-964A-9636-BF39DE88825A}" type="datetime4">
              <a:rPr lang="en-US" smtClean="0"/>
              <a:t>July 28, 2022</a:t>
            </a:fld>
            <a:endParaRPr lang="en-US" dirty="0"/>
          </a:p>
        </p:txBody>
      </p:sp>
      <p:sp>
        <p:nvSpPr>
          <p:cNvPr id="4" name="Slide Number Placeholder 3">
            <a:extLst>
              <a:ext uri="{FF2B5EF4-FFF2-40B4-BE49-F238E27FC236}">
                <a16:creationId xmlns=""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6</a:t>
            </a:fld>
            <a:endParaRPr lang="en-US"/>
          </a:p>
        </p:txBody>
      </p:sp>
      <p:sp>
        <p:nvSpPr>
          <p:cNvPr id="2" name="Title 1">
            <a:extLst>
              <a:ext uri="{FF2B5EF4-FFF2-40B4-BE49-F238E27FC236}">
                <a16:creationId xmlns=""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Chemistry</a:t>
            </a:r>
          </a:p>
        </p:txBody>
      </p:sp>
      <p:graphicFrame>
        <p:nvGraphicFramePr>
          <p:cNvPr id="7" name="Table Placeholder 6">
            <a:extLst>
              <a:ext uri="{FF2B5EF4-FFF2-40B4-BE49-F238E27FC236}">
                <a16:creationId xmlns=""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531570385"/>
              </p:ext>
            </p:extLst>
          </p:nvPr>
        </p:nvGraphicFramePr>
        <p:xfrm>
          <a:off x="1371600" y="1354931"/>
          <a:ext cx="7020560" cy="2437606"/>
        </p:xfrm>
        <a:graphic>
          <a:graphicData uri="http://schemas.openxmlformats.org/drawingml/2006/table">
            <a:tbl>
              <a:tblPr firstRow="1">
                <a:tableStyleId>{5C22544A-7EE6-4342-B048-85BDC9FD1C3A}</a:tableStyleId>
              </a:tblPr>
              <a:tblGrid>
                <a:gridCol w="3238500">
                  <a:extLst>
                    <a:ext uri="{9D8B030D-6E8A-4147-A177-3AD203B41FA5}">
                      <a16:colId xmlns="" xmlns:a16="http://schemas.microsoft.com/office/drawing/2014/main" val="3871567158"/>
                    </a:ext>
                  </a:extLst>
                </a:gridCol>
                <a:gridCol w="543560">
                  <a:extLst>
                    <a:ext uri="{9D8B030D-6E8A-4147-A177-3AD203B41FA5}">
                      <a16:colId xmlns="" xmlns:a16="http://schemas.microsoft.com/office/drawing/2014/main" val="217651101"/>
                    </a:ext>
                  </a:extLst>
                </a:gridCol>
                <a:gridCol w="3238500">
                  <a:extLst>
                    <a:ext uri="{9D8B030D-6E8A-4147-A177-3AD203B41FA5}">
                      <a16:colId xmlns="" xmlns:a16="http://schemas.microsoft.com/office/drawing/2014/main" val="324501064"/>
                    </a:ext>
                  </a:extLst>
                </a:gridCol>
              </a:tblGrid>
              <a:tr h="365760">
                <a:tc gridSpan="3">
                  <a:txBody>
                    <a:bodyPr/>
                    <a:lstStyle/>
                    <a:p>
                      <a:pPr algn="l"/>
                      <a:r>
                        <a:rPr lang="en-US" sz="1300" dirty="0">
                          <a:solidFill>
                            <a:srgbClr val="2774AE"/>
                          </a:solidFill>
                        </a:rPr>
                        <a:t>ADDITIONAL</a:t>
                      </a:r>
                      <a:r>
                        <a:rPr lang="en-US" sz="1300" baseline="0" dirty="0">
                          <a:solidFill>
                            <a:srgbClr val="2774AE"/>
                          </a:solidFill>
                        </a:rPr>
                        <a:t> Chemistry (Not Required for the Major)</a:t>
                      </a:r>
                      <a:endParaRPr lang="en-US" sz="13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 xmlns:a16="http://schemas.microsoft.com/office/drawing/2014/main" val="2980189649"/>
                  </a:ext>
                </a:extLst>
              </a:tr>
              <a:tr h="243046">
                <a:tc gridSpan="3">
                  <a:txBody>
                    <a:bodyPr/>
                    <a:lstStyle/>
                    <a:p>
                      <a:pPr algn="l"/>
                      <a:r>
                        <a:rPr lang="en-US" sz="1200" b="1" dirty="0">
                          <a:solidFill>
                            <a:srgbClr val="2774AE"/>
                          </a:solidFill>
                        </a:rPr>
                        <a:t>These courses are recommended for students planning to attend</a:t>
                      </a:r>
                      <a:r>
                        <a:rPr lang="en-US" sz="1200" b="1" baseline="0" dirty="0">
                          <a:solidFill>
                            <a:srgbClr val="2774AE"/>
                          </a:solidFill>
                        </a:rPr>
                        <a:t> professional schools.</a:t>
                      </a:r>
                      <a:endParaRPr lang="en-US" sz="1200" b="1"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noFill/>
                      <a:prstDash val="solid"/>
                      <a:round/>
                      <a:headEnd type="none" w="med" len="med"/>
                      <a:tailEnd type="none" w="med" len="med"/>
                    </a:lnT>
                    <a:lnB w="38100" cmpd="sng">
                      <a:noFill/>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noFill/>
                      <a:prstDash val="solid"/>
                      <a:round/>
                      <a:headEnd type="none" w="med" len="med"/>
                      <a:tailEnd type="none" w="med" len="med"/>
                    </a:lnT>
                    <a:lnB w="38100" cmpd="sng">
                      <a:noFill/>
                    </a:lnB>
                    <a:solidFill>
                      <a:schemeClr val="bg1"/>
                    </a:solidFill>
                  </a:tcPr>
                </a:tc>
                <a:extLst>
                  <a:ext uri="{0D108BD9-81ED-4DB2-BD59-A6C34878D82A}">
                    <a16:rowId xmlns="" xmlns:a16="http://schemas.microsoft.com/office/drawing/2014/main" val="10001"/>
                  </a:ext>
                </a:extLst>
              </a:tr>
              <a:tr h="365760">
                <a:tc>
                  <a:txBody>
                    <a:bodyPr/>
                    <a:lstStyle/>
                    <a:p>
                      <a:pPr algn="l"/>
                      <a:r>
                        <a:rPr lang="en-US" sz="1200" b="1" dirty="0">
                          <a:solidFill>
                            <a:srgbClr val="2774AE"/>
                          </a:solidFill>
                        </a:rPr>
                        <a:t>Life</a:t>
                      </a:r>
                      <a:r>
                        <a:rPr lang="en-US" sz="1200" b="1" baseline="0" dirty="0">
                          <a:solidFill>
                            <a:srgbClr val="2774AE"/>
                          </a:solidFill>
                        </a:rPr>
                        <a:t> Science Series</a:t>
                      </a:r>
                      <a:endParaRPr lang="en-US" sz="1200" b="1"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rowSpan="3">
                  <a:txBody>
                    <a:bodyPr/>
                    <a:lstStyle/>
                    <a:p>
                      <a:pPr algn="ctr"/>
                      <a:endParaRPr lang="en-US" sz="1100" b="1"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a:txBody>
                    <a:bodyPr/>
                    <a:lstStyle/>
                    <a:p>
                      <a:pPr algn="l"/>
                      <a:r>
                        <a:rPr lang="en-US" sz="1200" b="1" dirty="0">
                          <a:solidFill>
                            <a:srgbClr val="2774AE"/>
                          </a:solidFill>
                        </a:rPr>
                        <a:t>Physical Science Series</a:t>
                      </a: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365760">
                <a:tc>
                  <a:txBody>
                    <a:bodyPr/>
                    <a:lstStyle/>
                    <a:p>
                      <a:pPr rtl="0"/>
                      <a:r>
                        <a:rPr lang="en-US" sz="1200" b="1" i="0" u="none" strike="noStrike" kern="1200" dirty="0">
                          <a:solidFill>
                            <a:schemeClr val="dk1"/>
                          </a:solidFill>
                          <a:effectLst/>
                          <a:latin typeface="+mn-lt"/>
                          <a:ea typeface="+mn-ea"/>
                          <a:cs typeface="+mn-cs"/>
                        </a:rPr>
                        <a:t>14CL</a:t>
                      </a:r>
                      <a:r>
                        <a:rPr lang="en-US" sz="1200" b="0" i="0" u="none" strike="noStrike" kern="120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 General &amp; Organic Chemistry Lab II (4)</a:t>
                      </a:r>
                      <a:endParaRPr lang="en-US" sz="1200" dirty="0">
                        <a:effectLst/>
                      </a:endParaRPr>
                    </a:p>
                    <a:p>
                      <a:pPr rtl="0"/>
                      <a:r>
                        <a:rPr lang="en-US" sz="1050" b="0" i="0" u="none" strike="noStrike" kern="1200" dirty="0">
                          <a:solidFill>
                            <a:schemeClr val="dk1"/>
                          </a:solidFill>
                          <a:effectLst/>
                          <a:latin typeface="+mn-lt"/>
                          <a:ea typeface="+mn-ea"/>
                          <a:cs typeface="+mn-cs"/>
                        </a:rPr>
                        <a:t>Prerequisites: CHEM 14B, 14BL or 20B, 20L (grades of C- or better)</a:t>
                      </a:r>
                      <a:endParaRPr lang="en-US" sz="1050" dirty="0">
                        <a:effectLst/>
                      </a:endParaRPr>
                    </a:p>
                    <a:p>
                      <a:pPr rtl="0"/>
                      <a:r>
                        <a:rPr lang="en-US" sz="1050" b="0" i="0" u="none" strike="noStrike" kern="1200" dirty="0">
                          <a:solidFill>
                            <a:schemeClr val="dk1"/>
                          </a:solidFill>
                          <a:effectLst/>
                          <a:latin typeface="+mn-lt"/>
                          <a:ea typeface="+mn-ea"/>
                          <a:cs typeface="+mn-cs"/>
                        </a:rPr>
                        <a:t>Pre- or Co-requisite: CHEM 14C</a:t>
                      </a:r>
                      <a:endParaRPr lang="en-US" sz="105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30BL - Organic Chemistry Laboratory I (3)</a:t>
                      </a:r>
                      <a:endParaRPr lang="en-US" sz="1200" dirty="0">
                        <a:effectLst/>
                      </a:endParaRPr>
                    </a:p>
                    <a:p>
                      <a:pPr lvl="1" rtl="0"/>
                      <a:r>
                        <a:rPr lang="en-US" sz="1050" b="0" i="0" u="none" strike="noStrike" kern="1200" dirty="0">
                          <a:solidFill>
                            <a:schemeClr val="dk1"/>
                          </a:solidFill>
                          <a:effectLst/>
                          <a:latin typeface="+mn-lt"/>
                          <a:ea typeface="+mn-ea"/>
                          <a:cs typeface="+mn-cs"/>
                        </a:rPr>
                        <a:t>Prerequisites: CHEM 30A(H), 30AL, 30B (grades C- or better)</a:t>
                      </a:r>
                      <a:endParaRPr lang="en-US" sz="1050" dirty="0">
                        <a:effectLst/>
                      </a:endParaRPr>
                    </a:p>
                  </a:txBody>
                  <a:tcPr marL="0" marR="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962780936"/>
                  </a:ext>
                </a:extLst>
              </a:tr>
              <a:tr h="365760">
                <a:tc>
                  <a:txBody>
                    <a:bodyPr/>
                    <a:lstStyle/>
                    <a:p>
                      <a:pPr algn="l"/>
                      <a:endParaRPr lang="en-US" sz="1400"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30C - Organic Chemistry III: Reactivity and</a:t>
                      </a:r>
                      <a:r>
                        <a:rPr lang="en-US" sz="1200" b="0" i="0" u="none" strike="noStrike" kern="1200" baseline="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Synthesis, and Biomolecules (4)</a:t>
                      </a:r>
                      <a:endParaRPr lang="en-US" sz="1200" dirty="0">
                        <a:effectLst/>
                      </a:endParaRPr>
                    </a:p>
                    <a:p>
                      <a:pPr lvl="1" rtl="0"/>
                      <a:r>
                        <a:rPr lang="en-US" sz="1050" b="0" i="0" u="none" strike="noStrike" kern="1200" dirty="0">
                          <a:solidFill>
                            <a:schemeClr val="dk1"/>
                          </a:solidFill>
                          <a:effectLst/>
                          <a:latin typeface="+mn-lt"/>
                          <a:ea typeface="+mn-ea"/>
                          <a:cs typeface="+mn-cs"/>
                        </a:rPr>
                        <a:t>Prerequisite: CHEM 30B (grade C- or better)</a:t>
                      </a:r>
                      <a:endParaRPr lang="en-US" sz="1050" dirty="0">
                        <a:effectLst/>
                      </a:endParaRPr>
                    </a:p>
                  </a:txBody>
                  <a:tcPr marL="0" marR="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72851612"/>
                  </a:ext>
                </a:extLst>
              </a:tr>
            </a:tbl>
          </a:graphicData>
        </a:graphic>
      </p:graphicFrame>
      <p:sp>
        <p:nvSpPr>
          <p:cNvPr id="6" name="TextBox 5"/>
          <p:cNvSpPr txBox="1"/>
          <p:nvPr/>
        </p:nvSpPr>
        <p:spPr>
          <a:xfrm>
            <a:off x="4306277" y="2775056"/>
            <a:ext cx="730969" cy="207749"/>
          </a:xfrm>
          <a:prstGeom prst="rect">
            <a:avLst/>
          </a:prstGeom>
          <a:noFill/>
        </p:spPr>
        <p:txBody>
          <a:bodyPr wrap="none" lIns="457200" tIns="0" rIns="0" bIns="0" rtlCol="0">
            <a:spAutoFit/>
          </a:bodyPr>
          <a:lstStyle/>
          <a:p>
            <a:pPr algn="ctr"/>
            <a:r>
              <a:rPr lang="en-US" b="1" dirty="0">
                <a:solidFill>
                  <a:srgbClr val="2774AE"/>
                </a:solidFill>
              </a:rPr>
              <a:t>OR</a:t>
            </a:r>
          </a:p>
        </p:txBody>
      </p:sp>
      <p:sp>
        <p:nvSpPr>
          <p:cNvPr id="8" name="TextBox 7"/>
          <p:cNvSpPr txBox="1"/>
          <p:nvPr/>
        </p:nvSpPr>
        <p:spPr>
          <a:xfrm>
            <a:off x="990600" y="3945731"/>
            <a:ext cx="7325360" cy="507831"/>
          </a:xfrm>
          <a:prstGeom prst="rect">
            <a:avLst/>
          </a:prstGeom>
          <a:noFill/>
        </p:spPr>
        <p:txBody>
          <a:bodyPr wrap="square" lIns="457200" tIns="0" rIns="0" bIns="0" rtlCol="0">
            <a:spAutoFit/>
          </a:bodyPr>
          <a:lstStyle/>
          <a:p>
            <a:r>
              <a:rPr lang="en-US" sz="1100" b="1" dirty="0"/>
              <a:t>IMPORTANT NOTE:</a:t>
            </a:r>
            <a:r>
              <a:rPr lang="en-US" sz="1100" dirty="0"/>
              <a:t>  After Completing CHEM 20A, students can move to the 14 Series starting with 14B, or after taking CHEM 20A, 20B, 20L may take </a:t>
            </a:r>
            <a:r>
              <a:rPr lang="en-US" sz="1100" dirty="0" err="1"/>
              <a:t>Chem</a:t>
            </a:r>
            <a:r>
              <a:rPr lang="en-US" sz="1100" dirty="0"/>
              <a:t> 14C, 14CL, 14D.  Students who wish to switch from the 14 series to the 20/30 series after taking CHEM 14A, 14B, and 14BL, can take CHEM 30A, 30AL, 30B.</a:t>
            </a:r>
          </a:p>
        </p:txBody>
      </p:sp>
    </p:spTree>
    <p:extLst>
      <p:ext uri="{BB962C8B-B14F-4D97-AF65-F5344CB8AC3E}">
        <p14:creationId xmlns:p14="http://schemas.microsoft.com/office/powerpoint/2010/main" val="290889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 xmlns:a16="http://schemas.microsoft.com/office/drawing/2014/main" id="{A217A795-3FF2-4345-8B4A-E567983A2CB3}"/>
              </a:ext>
            </a:extLst>
          </p:cNvPr>
          <p:cNvSpPr>
            <a:spLocks noGrp="1"/>
          </p:cNvSpPr>
          <p:nvPr>
            <p:ph type="dt" sz="half" idx="10"/>
          </p:nvPr>
        </p:nvSpPr>
        <p:spPr/>
        <p:txBody>
          <a:bodyPr/>
          <a:lstStyle/>
          <a:p>
            <a:fld id="{1D25A795-DAC8-2542-9C00-2E899243FED2}" type="datetime4">
              <a:rPr lang="en-US" smtClean="0"/>
              <a:t>July 28, 2022</a:t>
            </a:fld>
            <a:endParaRPr lang="en-US" dirty="0"/>
          </a:p>
        </p:txBody>
      </p:sp>
      <p:sp>
        <p:nvSpPr>
          <p:cNvPr id="4" name="Slide Number Placeholder 3">
            <a:extLst>
              <a:ext uri="{FF2B5EF4-FFF2-40B4-BE49-F238E27FC236}">
                <a16:creationId xmlns=""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7</a:t>
            </a:fld>
            <a:endParaRPr lang="en-US"/>
          </a:p>
        </p:txBody>
      </p:sp>
      <p:sp>
        <p:nvSpPr>
          <p:cNvPr id="2" name="Title 1">
            <a:extLst>
              <a:ext uri="{FF2B5EF4-FFF2-40B4-BE49-F238E27FC236}">
                <a16:creationId xmlns=""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Mathematics</a:t>
            </a:r>
          </a:p>
        </p:txBody>
      </p:sp>
      <p:graphicFrame>
        <p:nvGraphicFramePr>
          <p:cNvPr id="7" name="Table Placeholder 6">
            <a:extLst>
              <a:ext uri="{FF2B5EF4-FFF2-40B4-BE49-F238E27FC236}">
                <a16:creationId xmlns=""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1715986118"/>
              </p:ext>
            </p:extLst>
          </p:nvPr>
        </p:nvGraphicFramePr>
        <p:xfrm>
          <a:off x="1028700" y="1736725"/>
          <a:ext cx="6835140" cy="2682239"/>
        </p:xfrm>
        <a:graphic>
          <a:graphicData uri="http://schemas.openxmlformats.org/drawingml/2006/table">
            <a:tbl>
              <a:tblPr firstRow="1">
                <a:tableStyleId>{5C22544A-7EE6-4342-B048-85BDC9FD1C3A}</a:tableStyleId>
              </a:tblPr>
              <a:tblGrid>
                <a:gridCol w="6835140">
                  <a:extLst>
                    <a:ext uri="{9D8B030D-6E8A-4147-A177-3AD203B41FA5}">
                      <a16:colId xmlns="" xmlns:a16="http://schemas.microsoft.com/office/drawing/2014/main" val="3871567158"/>
                    </a:ext>
                  </a:extLst>
                </a:gridCol>
              </a:tblGrid>
              <a:tr h="365760">
                <a:tc>
                  <a:txBody>
                    <a:bodyPr/>
                    <a:lstStyle/>
                    <a:p>
                      <a:pPr algn="l"/>
                      <a:r>
                        <a:rPr lang="en-US" sz="1400" dirty="0">
                          <a:solidFill>
                            <a:srgbClr val="2774AE"/>
                          </a:solidFill>
                        </a:rPr>
                        <a:t>Mathematics</a:t>
                      </a:r>
                      <a:r>
                        <a:rPr lang="en-US" sz="1400" baseline="0" dirty="0">
                          <a:solidFill>
                            <a:srgbClr val="2774AE"/>
                          </a:solidFill>
                        </a:rPr>
                        <a:t> for Life Sciences (Recommended)</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 xmlns:a16="http://schemas.microsoft.com/office/drawing/2014/main" val="2980189649"/>
                  </a:ext>
                </a:extLst>
              </a:tr>
              <a:tr h="36576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b="1" i="0" u="none" strike="noStrike" kern="1200" dirty="0">
                          <a:solidFill>
                            <a:schemeClr val="dk1"/>
                          </a:solidFill>
                          <a:effectLst/>
                          <a:latin typeface="+mn-lt"/>
                          <a:ea typeface="+mn-ea"/>
                          <a:cs typeface="+mn-cs"/>
                        </a:rPr>
                        <a:t>LS 30A – Mathematics for Life Scientists (4)</a:t>
                      </a:r>
                      <a:endParaRPr lang="en-US" sz="14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 xmlns:a16="http://schemas.microsoft.com/office/drawing/2014/main" val="1962780936"/>
                  </a:ext>
                </a:extLst>
              </a:tr>
              <a:tr h="365760">
                <a:tc>
                  <a:txBody>
                    <a:bodyPr/>
                    <a:lstStyle/>
                    <a:p>
                      <a:pPr rtl="0"/>
                      <a:r>
                        <a:rPr lang="en-US" sz="1400" b="1" i="0" u="none" strike="noStrike" kern="1200" dirty="0">
                          <a:solidFill>
                            <a:schemeClr val="dk1"/>
                          </a:solidFill>
                          <a:effectLst/>
                          <a:latin typeface="+mn-lt"/>
                          <a:ea typeface="+mn-ea"/>
                          <a:cs typeface="+mn-cs"/>
                        </a:rPr>
                        <a:t>LS 30B - Mathematics for Life Scientists (4)</a:t>
                      </a:r>
                      <a:endParaRPr lang="en-US" sz="1400" b="0" i="0" u="none" strike="noStrike" kern="1200" dirty="0">
                        <a:solidFill>
                          <a:schemeClr val="dk1"/>
                        </a:solidFill>
                        <a:effectLst/>
                        <a:latin typeface="+mn-lt"/>
                        <a:ea typeface="+mn-ea"/>
                        <a:cs typeface="+mn-cs"/>
                      </a:endParaRPr>
                    </a:p>
                    <a:p>
                      <a:pPr rtl="0"/>
                      <a:r>
                        <a:rPr lang="en-US" sz="1400" b="0" i="0" u="none" strike="noStrike" kern="1200" dirty="0">
                          <a:solidFill>
                            <a:schemeClr val="dk1"/>
                          </a:solidFill>
                          <a:effectLst/>
                          <a:latin typeface="+mn-lt"/>
                          <a:ea typeface="+mn-ea"/>
                          <a:cs typeface="+mn-cs"/>
                        </a:rPr>
                        <a:t>Prerequisite: LS 30A</a:t>
                      </a:r>
                      <a:endParaRPr lang="en-US" sz="14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 xmlns:a16="http://schemas.microsoft.com/office/drawing/2014/main" val="2172851612"/>
                  </a:ext>
                </a:extLst>
              </a:tr>
              <a:tr h="365760">
                <a:tc>
                  <a:txBody>
                    <a:bodyPr/>
                    <a:lstStyle/>
                    <a:p>
                      <a:pPr rtl="0"/>
                      <a:r>
                        <a:rPr lang="en-US" sz="1400" b="1" i="0" u="none" strike="noStrike" kern="1200" dirty="0">
                          <a:solidFill>
                            <a:schemeClr val="dk1"/>
                          </a:solidFill>
                          <a:effectLst/>
                          <a:latin typeface="+mn-lt"/>
                          <a:ea typeface="+mn-ea"/>
                          <a:cs typeface="+mn-cs"/>
                        </a:rPr>
                        <a:t>Life Science 40 – Statistics of Biological Systems (5)</a:t>
                      </a:r>
                    </a:p>
                    <a:p>
                      <a:pPr rtl="0"/>
                      <a:r>
                        <a:rPr lang="en-US" sz="1400" b="0" i="0" u="none" strike="noStrike" kern="1200" dirty="0">
                          <a:solidFill>
                            <a:schemeClr val="dk1"/>
                          </a:solidFill>
                          <a:effectLst/>
                          <a:latin typeface="+mn-lt"/>
                          <a:ea typeface="+mn-ea"/>
                          <a:cs typeface="+mn-cs"/>
                        </a:rPr>
                        <a:t>Prerequisite:  LS 30A</a:t>
                      </a:r>
                      <a:endParaRPr lang="en-US" sz="1400" dirty="0">
                        <a:effectLst/>
                      </a:endParaRPr>
                    </a:p>
                    <a:p>
                      <a:pPr algn="ctr" rtl="0"/>
                      <a:r>
                        <a:rPr lang="en-US" sz="1400" b="1" i="0" u="none" strike="noStrike" kern="1200" dirty="0">
                          <a:solidFill>
                            <a:schemeClr val="dk1"/>
                          </a:solidFill>
                          <a:effectLst/>
                          <a:latin typeface="+mn-lt"/>
                          <a:ea typeface="+mn-ea"/>
                          <a:cs typeface="+mn-cs"/>
                        </a:rPr>
                        <a:t>OR</a:t>
                      </a:r>
                      <a:endParaRPr lang="en-US" sz="1400" dirty="0">
                        <a:effectLst/>
                      </a:endParaRPr>
                    </a:p>
                    <a:p>
                      <a:r>
                        <a:rPr lang="en-US" sz="1400" b="1" i="0" u="none" strike="noStrike" kern="1200" dirty="0">
                          <a:solidFill>
                            <a:schemeClr val="dk1"/>
                          </a:solidFill>
                          <a:effectLst/>
                          <a:latin typeface="+mn-lt"/>
                          <a:ea typeface="+mn-ea"/>
                          <a:cs typeface="+mn-cs"/>
                        </a:rPr>
                        <a:t>Stats 13</a:t>
                      </a:r>
                      <a:r>
                        <a:rPr lang="en-US" sz="1400" b="0" i="0" u="none" strike="noStrike" kern="1200" dirty="0">
                          <a:solidFill>
                            <a:schemeClr val="dk1"/>
                          </a:solidFill>
                          <a:effectLst/>
                          <a:latin typeface="+mn-lt"/>
                          <a:ea typeface="+mn-ea"/>
                          <a:cs typeface="+mn-cs"/>
                        </a:rPr>
                        <a:t> – </a:t>
                      </a:r>
                      <a:r>
                        <a:rPr lang="en-US" sz="1400" b="1" i="0" u="none" strike="noStrike" kern="1200" dirty="0">
                          <a:solidFill>
                            <a:schemeClr val="dk1"/>
                          </a:solidFill>
                          <a:effectLst/>
                          <a:latin typeface="+mn-lt"/>
                          <a:ea typeface="+mn-ea"/>
                          <a:cs typeface="+mn-cs"/>
                        </a:rPr>
                        <a:t>Introduction to Statistical Methods for Life and Health Sciences (5)</a:t>
                      </a:r>
                      <a:endParaRPr lang="en-US" sz="1400"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 xmlns:a16="http://schemas.microsoft.com/office/drawing/2014/main" val="2389758339"/>
                  </a:ext>
                </a:extLst>
              </a:tr>
              <a:tr h="365760">
                <a:tc>
                  <a:txBody>
                    <a:bodyPr/>
                    <a:lstStyle/>
                    <a:p>
                      <a:pPr algn="l"/>
                      <a:r>
                        <a:rPr lang="en-US" sz="1400" b="1" i="0" u="none" strike="noStrike" kern="1200" dirty="0">
                          <a:solidFill>
                            <a:schemeClr val="dk1"/>
                          </a:solidFill>
                          <a:effectLst/>
                          <a:latin typeface="+mn-lt"/>
                          <a:ea typeface="+mn-ea"/>
                          <a:cs typeface="+mn-cs"/>
                        </a:rPr>
                        <a:t>Note:  The math diagnostic test is NOT required to start this series.</a:t>
                      </a:r>
                      <a:endParaRPr lang="en-US" sz="1400"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 xmlns:a16="http://schemas.microsoft.com/office/drawing/2014/main" val="3386133237"/>
                  </a:ext>
                </a:extLst>
              </a:tr>
            </a:tbl>
          </a:graphicData>
        </a:graphic>
      </p:graphicFrame>
      <p:sp>
        <p:nvSpPr>
          <p:cNvPr id="6" name="TextBox 5"/>
          <p:cNvSpPr txBox="1"/>
          <p:nvPr/>
        </p:nvSpPr>
        <p:spPr>
          <a:xfrm>
            <a:off x="7772400" y="2878931"/>
            <a:ext cx="942566" cy="246221"/>
          </a:xfrm>
          <a:prstGeom prst="rect">
            <a:avLst/>
          </a:prstGeom>
          <a:noFill/>
        </p:spPr>
        <p:txBody>
          <a:bodyPr wrap="none" lIns="457200" tIns="0" rIns="0" bIns="0" rtlCol="0">
            <a:spAutoFit/>
          </a:bodyPr>
          <a:lstStyle/>
          <a:p>
            <a:pPr algn="l"/>
            <a:r>
              <a:rPr lang="en-US" sz="1600" b="1" dirty="0">
                <a:solidFill>
                  <a:srgbClr val="FFC72B"/>
                </a:solidFill>
              </a:rPr>
              <a:t>OR</a:t>
            </a:r>
            <a:r>
              <a:rPr lang="en-US" b="1" dirty="0">
                <a:solidFill>
                  <a:srgbClr val="FFC72B"/>
                </a:solidFill>
              </a:rPr>
              <a:t>…</a:t>
            </a:r>
          </a:p>
        </p:txBody>
      </p:sp>
    </p:spTree>
    <p:extLst>
      <p:ext uri="{BB962C8B-B14F-4D97-AF65-F5344CB8AC3E}">
        <p14:creationId xmlns:p14="http://schemas.microsoft.com/office/powerpoint/2010/main" val="3371896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 xmlns:a16="http://schemas.microsoft.com/office/drawing/2014/main" id="{A217A795-3FF2-4345-8B4A-E567983A2CB3}"/>
              </a:ext>
            </a:extLst>
          </p:cNvPr>
          <p:cNvSpPr>
            <a:spLocks noGrp="1"/>
          </p:cNvSpPr>
          <p:nvPr>
            <p:ph type="dt" sz="half" idx="10"/>
          </p:nvPr>
        </p:nvSpPr>
        <p:spPr/>
        <p:txBody>
          <a:bodyPr/>
          <a:lstStyle/>
          <a:p>
            <a:fld id="{6CE843F2-7C55-1740-B288-84DF2C80A875}" type="datetime4">
              <a:rPr lang="en-US" smtClean="0"/>
              <a:t>July 28, 2022</a:t>
            </a:fld>
            <a:endParaRPr lang="en-US" dirty="0"/>
          </a:p>
        </p:txBody>
      </p:sp>
      <p:sp>
        <p:nvSpPr>
          <p:cNvPr id="4" name="Slide Number Placeholder 3">
            <a:extLst>
              <a:ext uri="{FF2B5EF4-FFF2-40B4-BE49-F238E27FC236}">
                <a16:creationId xmlns=""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8</a:t>
            </a:fld>
            <a:endParaRPr lang="en-US"/>
          </a:p>
        </p:txBody>
      </p:sp>
      <p:sp>
        <p:nvSpPr>
          <p:cNvPr id="2" name="Title 1">
            <a:extLst>
              <a:ext uri="{FF2B5EF4-FFF2-40B4-BE49-F238E27FC236}">
                <a16:creationId xmlns="" xmlns:a16="http://schemas.microsoft.com/office/drawing/2014/main" id="{258E3AB8-E0C4-D946-82FA-F9ADCBB5FE71}"/>
              </a:ext>
            </a:extLst>
          </p:cNvPr>
          <p:cNvSpPr>
            <a:spLocks noGrp="1"/>
          </p:cNvSpPr>
          <p:nvPr>
            <p:ph type="title"/>
          </p:nvPr>
        </p:nvSpPr>
        <p:spPr>
          <a:xfrm>
            <a:off x="150446" y="182880"/>
            <a:ext cx="7315200" cy="515526"/>
          </a:xfrm>
        </p:spPr>
        <p:txBody>
          <a:bodyPr/>
          <a:lstStyle/>
          <a:p>
            <a:r>
              <a:rPr lang="en-US" dirty="0"/>
              <a:t>Mathematics</a:t>
            </a:r>
          </a:p>
        </p:txBody>
      </p:sp>
      <p:graphicFrame>
        <p:nvGraphicFramePr>
          <p:cNvPr id="7" name="Table Placeholder 6">
            <a:extLst>
              <a:ext uri="{FF2B5EF4-FFF2-40B4-BE49-F238E27FC236}">
                <a16:creationId xmlns=""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1024801710"/>
              </p:ext>
            </p:extLst>
          </p:nvPr>
        </p:nvGraphicFramePr>
        <p:xfrm>
          <a:off x="1524000" y="897731"/>
          <a:ext cx="6875585" cy="3490843"/>
        </p:xfrm>
        <a:graphic>
          <a:graphicData uri="http://schemas.openxmlformats.org/drawingml/2006/table">
            <a:tbl>
              <a:tblPr firstRow="1">
                <a:tableStyleId>{5C22544A-7EE6-4342-B048-85BDC9FD1C3A}</a:tableStyleId>
              </a:tblPr>
              <a:tblGrid>
                <a:gridCol w="3285002">
                  <a:extLst>
                    <a:ext uri="{9D8B030D-6E8A-4147-A177-3AD203B41FA5}">
                      <a16:colId xmlns="" xmlns:a16="http://schemas.microsoft.com/office/drawing/2014/main" val="3871567158"/>
                    </a:ext>
                  </a:extLst>
                </a:gridCol>
                <a:gridCol w="381977">
                  <a:extLst>
                    <a:ext uri="{9D8B030D-6E8A-4147-A177-3AD203B41FA5}">
                      <a16:colId xmlns="" xmlns:a16="http://schemas.microsoft.com/office/drawing/2014/main" val="217651101"/>
                    </a:ext>
                  </a:extLst>
                </a:gridCol>
                <a:gridCol w="3208606">
                  <a:extLst>
                    <a:ext uri="{9D8B030D-6E8A-4147-A177-3AD203B41FA5}">
                      <a16:colId xmlns="" xmlns:a16="http://schemas.microsoft.com/office/drawing/2014/main" val="324501064"/>
                    </a:ext>
                  </a:extLst>
                </a:gridCol>
              </a:tblGrid>
              <a:tr h="324897">
                <a:tc>
                  <a:txBody>
                    <a:bodyPr/>
                    <a:lstStyle/>
                    <a:p>
                      <a:pPr algn="l"/>
                      <a:r>
                        <a:rPr lang="en-US" sz="1400" dirty="0">
                          <a:solidFill>
                            <a:srgbClr val="2774AE"/>
                          </a:solidFill>
                        </a:rPr>
                        <a:t>Life</a:t>
                      </a:r>
                      <a:r>
                        <a:rPr lang="en-US" sz="1400" baseline="0" dirty="0">
                          <a:solidFill>
                            <a:srgbClr val="2774AE"/>
                          </a:solidFill>
                        </a:rPr>
                        <a:t> Science Series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rowSpan="5">
                  <a:txBody>
                    <a:bodyPr/>
                    <a:lstStyle/>
                    <a:p>
                      <a:pPr algn="ctr"/>
                      <a:r>
                        <a:rPr lang="en-US" sz="1200" dirty="0">
                          <a:solidFill>
                            <a:srgbClr val="2774AE"/>
                          </a:solidFill>
                        </a:rPr>
                        <a:t>OR</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a:r>
                        <a:rPr lang="en-US" sz="1400" dirty="0">
                          <a:solidFill>
                            <a:srgbClr val="2774AE"/>
                          </a:solidFill>
                        </a:rPr>
                        <a:t>Physical Science Series</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 xmlns:a16="http://schemas.microsoft.com/office/drawing/2014/main" val="2980189649"/>
                  </a:ext>
                </a:extLst>
              </a:tr>
              <a:tr h="791937">
                <a:tc>
                  <a:txBody>
                    <a:bodyPr/>
                    <a:lstStyle/>
                    <a:p>
                      <a:pPr rtl="0"/>
                      <a:r>
                        <a:rPr lang="en-US" sz="1200" b="1" i="0" u="none" strike="noStrike" kern="1200" dirty="0">
                          <a:solidFill>
                            <a:schemeClr val="dk1"/>
                          </a:solidFill>
                          <a:effectLst/>
                          <a:latin typeface="+mn-lt"/>
                          <a:ea typeface="+mn-ea"/>
                          <a:cs typeface="+mn-cs"/>
                        </a:rPr>
                        <a:t>MATH 3A – Calculus for Life Science Students (4)</a:t>
                      </a:r>
                      <a:endParaRPr lang="en-US" sz="1200" dirty="0">
                        <a:effectLst/>
                      </a:endParaRPr>
                    </a:p>
                    <a:p>
                      <a:pPr rtl="0"/>
                      <a:r>
                        <a:rPr lang="en-US" sz="1050" b="0" i="0" u="none" strike="noStrike" kern="1200" dirty="0">
                          <a:solidFill>
                            <a:schemeClr val="dk1"/>
                          </a:solidFill>
                          <a:effectLst/>
                          <a:latin typeface="+mn-lt"/>
                          <a:ea typeface="+mn-ea"/>
                          <a:cs typeface="+mn-cs"/>
                        </a:rPr>
                        <a:t>Preparation: Math Diagnostic Test Score of 80% or better or Course 1 (grade of C- or better)</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vMerge="1">
                  <a:txBody>
                    <a:bodyPr/>
                    <a:lstStyle/>
                    <a:p>
                      <a:pPr algn="ctr"/>
                      <a:endParaRPr lang="en-US" sz="1400" b="1" dirty="0">
                        <a:solidFill>
                          <a:srgbClr val="2774AE"/>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rgbClr val="FFFFFF"/>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MATH 31A(H)(L) – Differential &amp; Integral Calculus (Honors)</a:t>
                      </a:r>
                      <a:r>
                        <a:rPr lang="en-US" sz="1200" b="1" i="0" u="none" strike="noStrike" kern="1200" baseline="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 (Laboratory) (4)</a:t>
                      </a:r>
                      <a:endParaRPr lang="en-US" sz="1200" dirty="0">
                        <a:effectLst/>
                      </a:endParaRPr>
                    </a:p>
                    <a:p>
                      <a:pPr lvl="1" rtl="0"/>
                      <a:r>
                        <a:rPr lang="en-US" sz="1050" b="0" i="0" u="none" strike="noStrike" kern="1200" dirty="0">
                          <a:solidFill>
                            <a:schemeClr val="dk1"/>
                          </a:solidFill>
                          <a:effectLst/>
                          <a:latin typeface="+mn-lt"/>
                          <a:ea typeface="+mn-ea"/>
                          <a:cs typeface="+mn-cs"/>
                        </a:rPr>
                        <a:t>Preparation: Math Diagnostic Test Score of 80% or better (31A), 60%-80% (31AL) or Course 1 (grade of C- or better)</a:t>
                      </a:r>
                      <a:endParaRPr lang="en-US" sz="105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962780936"/>
                  </a:ext>
                </a:extLst>
              </a:tr>
              <a:tr h="791937">
                <a:tc>
                  <a:txBody>
                    <a:bodyPr/>
                    <a:lstStyle/>
                    <a:p>
                      <a:pPr rtl="0"/>
                      <a:r>
                        <a:rPr lang="en-US" sz="1200" b="1" i="0" u="none" strike="noStrike" kern="1200" dirty="0">
                          <a:solidFill>
                            <a:schemeClr val="dk1"/>
                          </a:solidFill>
                          <a:effectLst/>
                          <a:latin typeface="+mn-lt"/>
                          <a:ea typeface="+mn-ea"/>
                          <a:cs typeface="+mn-cs"/>
                        </a:rPr>
                        <a:t>MATH 3B – Calculus for Life Science Students (4)</a:t>
                      </a:r>
                      <a:endParaRPr lang="en-US" sz="1200" dirty="0">
                        <a:effectLst/>
                      </a:endParaRPr>
                    </a:p>
                    <a:p>
                      <a:pPr rtl="0"/>
                      <a:r>
                        <a:rPr lang="en-US" sz="1050" b="0" i="0" u="none" strike="noStrike" kern="1200" dirty="0">
                          <a:solidFill>
                            <a:schemeClr val="dk1"/>
                          </a:solidFill>
                          <a:effectLst/>
                          <a:latin typeface="+mn-lt"/>
                          <a:ea typeface="+mn-ea"/>
                          <a:cs typeface="+mn-cs"/>
                        </a:rPr>
                        <a:t>Prerequisite: Math 3A or 31A (grade C- or better)</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MATH 31B(H) – Integration &amp; Infinite Series (Honors) (4)</a:t>
                      </a:r>
                      <a:endParaRPr lang="en-US" sz="1200" dirty="0">
                        <a:effectLst/>
                      </a:endParaRPr>
                    </a:p>
                    <a:p>
                      <a:pPr lvl="1" rtl="0"/>
                      <a:r>
                        <a:rPr lang="en-US" sz="1050" b="0" i="0" u="none" strike="noStrike" kern="1200" dirty="0">
                          <a:solidFill>
                            <a:schemeClr val="dk1"/>
                          </a:solidFill>
                          <a:effectLst/>
                          <a:latin typeface="+mn-lt"/>
                          <a:ea typeface="+mn-ea"/>
                          <a:cs typeface="+mn-cs"/>
                        </a:rPr>
                        <a:t>Prerequisite: MATH 31A (grade of C- or better)</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72851612"/>
                  </a:ext>
                </a:extLst>
              </a:tr>
              <a:tr h="791937">
                <a:tc>
                  <a:txBody>
                    <a:bodyPr/>
                    <a:lstStyle/>
                    <a:p>
                      <a:pPr rtl="0"/>
                      <a:r>
                        <a:rPr lang="en-US" sz="1200" b="1" i="0" u="none" strike="noStrike" kern="1200" dirty="0">
                          <a:solidFill>
                            <a:schemeClr val="dk1"/>
                          </a:solidFill>
                          <a:effectLst/>
                          <a:latin typeface="+mn-lt"/>
                          <a:ea typeface="+mn-ea"/>
                          <a:cs typeface="+mn-cs"/>
                        </a:rPr>
                        <a:t>MATH 3C – Ordinary Differential Equations with</a:t>
                      </a:r>
                      <a:r>
                        <a:rPr lang="en-US" sz="1200" b="0" i="0" u="none" strike="noStrike" kern="1200" baseline="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Linear Algebra for Life Science Students (4)</a:t>
                      </a:r>
                      <a:endParaRPr lang="en-US" sz="1200" dirty="0">
                        <a:effectLst/>
                      </a:endParaRPr>
                    </a:p>
                    <a:p>
                      <a:pPr rtl="0"/>
                      <a:r>
                        <a:rPr lang="en-US" sz="1050" b="0" i="0" u="none" strike="noStrike" kern="1200" dirty="0">
                          <a:solidFill>
                            <a:schemeClr val="dk1"/>
                          </a:solidFill>
                          <a:effectLst/>
                          <a:latin typeface="+mn-lt"/>
                          <a:ea typeface="+mn-ea"/>
                          <a:cs typeface="+mn-cs"/>
                        </a:rPr>
                        <a:t>Prerequisite: Math 3B or 31B (grade C- or better)</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MATH 32A(H) – Calculus of Several Variables (Honors) (4)</a:t>
                      </a:r>
                      <a:endParaRPr lang="en-US" sz="1200" dirty="0">
                        <a:effectLst/>
                      </a:endParaRPr>
                    </a:p>
                    <a:p>
                      <a:pPr lvl="1" rtl="0"/>
                      <a:r>
                        <a:rPr lang="en-US" sz="1050" b="0" i="0" u="none" strike="noStrike" kern="1200" dirty="0">
                          <a:solidFill>
                            <a:schemeClr val="dk1"/>
                          </a:solidFill>
                          <a:effectLst/>
                          <a:latin typeface="+mn-lt"/>
                          <a:ea typeface="+mn-ea"/>
                          <a:cs typeface="+mn-cs"/>
                        </a:rPr>
                        <a:t>Prerequisite: MATH 31A (grade of C- or better)</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389758339"/>
                  </a:ext>
                </a:extLst>
              </a:tr>
              <a:tr h="507652">
                <a:tc>
                  <a:txBody>
                    <a:bodyPr/>
                    <a:lstStyle/>
                    <a:p>
                      <a:pPr rtl="0"/>
                      <a:r>
                        <a:rPr lang="en-US" sz="1200" b="1" i="0" u="none" strike="noStrike" kern="1200" dirty="0">
                          <a:solidFill>
                            <a:schemeClr val="dk1"/>
                          </a:solidFill>
                          <a:effectLst/>
                          <a:latin typeface="+mn-lt"/>
                          <a:ea typeface="+mn-ea"/>
                          <a:cs typeface="+mn-cs"/>
                        </a:rPr>
                        <a:t>STATS 13:  </a:t>
                      </a:r>
                      <a:r>
                        <a:rPr lang="en-US" sz="1200" b="0" i="0" u="none" strike="noStrike" kern="1200" dirty="0">
                          <a:solidFill>
                            <a:schemeClr val="dk1"/>
                          </a:solidFill>
                          <a:effectLst/>
                          <a:latin typeface="+mn-lt"/>
                          <a:ea typeface="+mn-ea"/>
                          <a:cs typeface="+mn-cs"/>
                        </a:rPr>
                        <a:t>Required for MIMG majors ONLY</a:t>
                      </a:r>
                      <a:endParaRPr lang="en-US" sz="12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noFill/>
                  </a:tcPr>
                </a:tc>
                <a:tc>
                  <a:txBody>
                    <a:bodyPr/>
                    <a:lstStyle/>
                    <a:p>
                      <a:pPr lvl="1" rtl="0"/>
                      <a:r>
                        <a:rPr lang="en-US" sz="1200" b="1" i="0" u="none" strike="noStrike" kern="1200" dirty="0">
                          <a:solidFill>
                            <a:schemeClr val="dk1"/>
                          </a:solidFill>
                          <a:effectLst/>
                          <a:latin typeface="+mn-lt"/>
                          <a:ea typeface="+mn-ea"/>
                          <a:cs typeface="+mn-cs"/>
                        </a:rPr>
                        <a:t>STATS 13:  </a:t>
                      </a:r>
                      <a:r>
                        <a:rPr lang="en-US" sz="1200" b="0" i="0" u="none" strike="noStrike" kern="1200" dirty="0">
                          <a:solidFill>
                            <a:schemeClr val="dk1"/>
                          </a:solidFill>
                          <a:effectLst/>
                          <a:latin typeface="+mn-lt"/>
                          <a:ea typeface="+mn-ea"/>
                          <a:cs typeface="+mn-cs"/>
                        </a:rPr>
                        <a:t>Required for MIMG majors ONLY</a:t>
                      </a:r>
                      <a:endParaRPr lang="en-US" sz="12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386133237"/>
                  </a:ext>
                </a:extLst>
              </a:tr>
            </a:tbl>
          </a:graphicData>
        </a:graphic>
      </p:graphicFrame>
      <p:sp>
        <p:nvSpPr>
          <p:cNvPr id="6" name="Rectangle 5"/>
          <p:cNvSpPr/>
          <p:nvPr/>
        </p:nvSpPr>
        <p:spPr>
          <a:xfrm>
            <a:off x="548640" y="1354931"/>
            <a:ext cx="670560" cy="228600"/>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 xmlns:a16="http://schemas.microsoft.com/office/drawing/2014/main" id="{4F0A36E6-BCD4-1AC1-3DD0-92D9267E187B}"/>
              </a:ext>
            </a:extLst>
          </p:cNvPr>
          <p:cNvPicPr>
            <a:picLocks noChangeAspect="1"/>
          </p:cNvPicPr>
          <p:nvPr/>
        </p:nvPicPr>
        <p:blipFill>
          <a:blip r:embed="rId3"/>
          <a:stretch>
            <a:fillRect/>
          </a:stretch>
        </p:blipFill>
        <p:spPr>
          <a:xfrm>
            <a:off x="213360" y="747051"/>
            <a:ext cx="670560" cy="269765"/>
          </a:xfrm>
          <a:prstGeom prst="rect">
            <a:avLst/>
          </a:prstGeom>
        </p:spPr>
      </p:pic>
    </p:spTree>
    <p:extLst>
      <p:ext uri="{BB962C8B-B14F-4D97-AF65-F5344CB8AC3E}">
        <p14:creationId xmlns:p14="http://schemas.microsoft.com/office/powerpoint/2010/main" val="2723693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 xmlns:a16="http://schemas.microsoft.com/office/drawing/2014/main" id="{A217A795-3FF2-4345-8B4A-E567983A2CB3}"/>
              </a:ext>
            </a:extLst>
          </p:cNvPr>
          <p:cNvSpPr>
            <a:spLocks noGrp="1"/>
          </p:cNvSpPr>
          <p:nvPr>
            <p:ph type="dt" sz="half" idx="10"/>
          </p:nvPr>
        </p:nvSpPr>
        <p:spPr/>
        <p:txBody>
          <a:bodyPr/>
          <a:lstStyle/>
          <a:p>
            <a:fld id="{72DB85A0-0D9B-1F4A-B039-45765E041AB8}" type="datetime4">
              <a:rPr lang="en-US" smtClean="0"/>
              <a:t>July 28, 2022</a:t>
            </a:fld>
            <a:endParaRPr lang="en-US" dirty="0"/>
          </a:p>
        </p:txBody>
      </p:sp>
      <p:sp>
        <p:nvSpPr>
          <p:cNvPr id="4" name="Slide Number Placeholder 3">
            <a:extLst>
              <a:ext uri="{FF2B5EF4-FFF2-40B4-BE49-F238E27FC236}">
                <a16:creationId xmlns=""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9</a:t>
            </a:fld>
            <a:endParaRPr lang="en-US"/>
          </a:p>
        </p:txBody>
      </p:sp>
      <p:sp>
        <p:nvSpPr>
          <p:cNvPr id="2" name="Title 1">
            <a:extLst>
              <a:ext uri="{FF2B5EF4-FFF2-40B4-BE49-F238E27FC236}">
                <a16:creationId xmlns=""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Mathematics</a:t>
            </a:r>
          </a:p>
        </p:txBody>
      </p:sp>
      <p:graphicFrame>
        <p:nvGraphicFramePr>
          <p:cNvPr id="8" name="Table Placeholder 6">
            <a:extLst>
              <a:ext uri="{FF2B5EF4-FFF2-40B4-BE49-F238E27FC236}">
                <a16:creationId xmlns="" xmlns:a16="http://schemas.microsoft.com/office/drawing/2014/main" id="{89F6AAAA-888C-2C4E-B127-3A9BF3829718}"/>
              </a:ext>
            </a:extLst>
          </p:cNvPr>
          <p:cNvGraphicFramePr>
            <a:graphicFrameLocks/>
          </p:cNvGraphicFramePr>
          <p:nvPr>
            <p:extLst>
              <p:ext uri="{D42A27DB-BD31-4B8C-83A1-F6EECF244321}">
                <p14:modId xmlns:p14="http://schemas.microsoft.com/office/powerpoint/2010/main" val="4022166958"/>
              </p:ext>
            </p:extLst>
          </p:nvPr>
        </p:nvGraphicFramePr>
        <p:xfrm>
          <a:off x="978486" y="2116931"/>
          <a:ext cx="6858000" cy="1249679"/>
        </p:xfrm>
        <a:graphic>
          <a:graphicData uri="http://schemas.openxmlformats.org/drawingml/2006/table">
            <a:tbl>
              <a:tblPr firstRow="1">
                <a:tableStyleId>{5C22544A-7EE6-4342-B048-85BDC9FD1C3A}</a:tableStyleId>
              </a:tblPr>
              <a:tblGrid>
                <a:gridCol w="1028700">
                  <a:extLst>
                    <a:ext uri="{9D8B030D-6E8A-4147-A177-3AD203B41FA5}">
                      <a16:colId xmlns="" xmlns:a16="http://schemas.microsoft.com/office/drawing/2014/main" val="3871567158"/>
                    </a:ext>
                  </a:extLst>
                </a:gridCol>
                <a:gridCol w="3022014">
                  <a:extLst>
                    <a:ext uri="{9D8B030D-6E8A-4147-A177-3AD203B41FA5}">
                      <a16:colId xmlns="" xmlns:a16="http://schemas.microsoft.com/office/drawing/2014/main" val="217651101"/>
                    </a:ext>
                  </a:extLst>
                </a:gridCol>
                <a:gridCol w="2807286">
                  <a:extLst>
                    <a:ext uri="{9D8B030D-6E8A-4147-A177-3AD203B41FA5}">
                      <a16:colId xmlns="" xmlns:a16="http://schemas.microsoft.com/office/drawing/2014/main" val="324501064"/>
                    </a:ext>
                  </a:extLst>
                </a:gridCol>
              </a:tblGrid>
              <a:tr h="304800">
                <a:tc>
                  <a:txBody>
                    <a:bodyPr/>
                    <a:lstStyle/>
                    <a:p>
                      <a:pPr algn="l"/>
                      <a:r>
                        <a:rPr lang="en-US" sz="1400" dirty="0">
                          <a:solidFill>
                            <a:srgbClr val="2774AE"/>
                          </a:solidFill>
                        </a:rPr>
                        <a:t>Score</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a:txBody>
                    <a:bodyPr/>
                    <a:lstStyle/>
                    <a:p>
                      <a:pPr algn="ctr"/>
                      <a:r>
                        <a:rPr lang="en-US" sz="1400" dirty="0">
                          <a:solidFill>
                            <a:srgbClr val="2774AE"/>
                          </a:solidFill>
                        </a:rPr>
                        <a:t>AB</a:t>
                      </a:r>
                      <a:r>
                        <a:rPr lang="en-US" sz="1400" baseline="0" dirty="0">
                          <a:solidFill>
                            <a:srgbClr val="2774AE"/>
                          </a:solidFill>
                        </a:rPr>
                        <a:t> Exam</a:t>
                      </a: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a:txBody>
                    <a:bodyPr/>
                    <a:lstStyle/>
                    <a:p>
                      <a:pPr algn="ctr"/>
                      <a:r>
                        <a:rPr lang="en-US" sz="1400" dirty="0">
                          <a:solidFill>
                            <a:srgbClr val="2774AE"/>
                          </a:solidFill>
                        </a:rPr>
                        <a:t>BC Exam</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 xmlns:a16="http://schemas.microsoft.com/office/drawing/2014/main" val="2980189649"/>
                  </a:ext>
                </a:extLst>
              </a:tr>
              <a:tr h="365760">
                <a:tc>
                  <a:txBody>
                    <a:bodyPr/>
                    <a:lstStyle/>
                    <a:p>
                      <a:pPr algn="l"/>
                      <a:r>
                        <a:rPr lang="en-US" sz="1400" dirty="0">
                          <a:solidFill>
                            <a:schemeClr val="bg1"/>
                          </a:solidFill>
                        </a:rPr>
                        <a:t>5</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400" b="0" i="0" u="none" strike="noStrike" kern="1200" dirty="0">
                          <a:solidFill>
                            <a:schemeClr val="dk1"/>
                          </a:solidFill>
                          <a:effectLst/>
                          <a:latin typeface="+mn-lt"/>
                          <a:ea typeface="+mn-ea"/>
                          <a:cs typeface="+mn-cs"/>
                        </a:rPr>
                        <a:t>Credit for MATH 31A</a:t>
                      </a:r>
                      <a:endParaRPr lang="en-US" sz="1400" dirty="0">
                        <a:effectLst/>
                      </a:endParaRPr>
                    </a:p>
                    <a:p>
                      <a:pPr lvl="1" rtl="0"/>
                      <a:r>
                        <a:rPr lang="en-US" sz="1400" b="1" i="0" u="none" strike="noStrike" kern="1200" dirty="0">
                          <a:solidFill>
                            <a:schemeClr val="dk1"/>
                          </a:solidFill>
                          <a:effectLst/>
                          <a:latin typeface="+mn-lt"/>
                          <a:ea typeface="+mn-ea"/>
                          <a:cs typeface="+mn-cs"/>
                          <a:sym typeface="Wingdings"/>
                        </a:rPr>
                        <a:t> </a:t>
                      </a:r>
                      <a:r>
                        <a:rPr lang="en-US" sz="1400" b="1" i="0" u="none" strike="noStrike" kern="1200" dirty="0">
                          <a:solidFill>
                            <a:schemeClr val="dk1"/>
                          </a:solidFill>
                          <a:effectLst/>
                          <a:latin typeface="+mn-lt"/>
                          <a:ea typeface="+mn-ea"/>
                          <a:cs typeface="+mn-cs"/>
                        </a:rPr>
                        <a:t>Enroll in Math 3B or 31B</a:t>
                      </a:r>
                      <a:endParaRPr lang="en-US" sz="14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400" b="0" i="0" u="none" strike="noStrike" kern="1200" dirty="0">
                          <a:solidFill>
                            <a:schemeClr val="dk1"/>
                          </a:solidFill>
                          <a:effectLst/>
                          <a:latin typeface="+mn-lt"/>
                          <a:ea typeface="+mn-ea"/>
                          <a:cs typeface="+mn-cs"/>
                        </a:rPr>
                        <a:t>Credit for MATH 31A, 31B</a:t>
                      </a:r>
                      <a:endParaRPr lang="en-US" sz="1400" dirty="0">
                        <a:effectLst/>
                      </a:endParaRPr>
                    </a:p>
                    <a:p>
                      <a:pPr lvl="1" rtl="0"/>
                      <a:r>
                        <a:rPr lang="en-US" sz="1400" b="1" i="0" u="none" strike="noStrike" kern="1200" dirty="0">
                          <a:solidFill>
                            <a:schemeClr val="dk1"/>
                          </a:solidFill>
                          <a:effectLst/>
                          <a:latin typeface="+mn-lt"/>
                          <a:ea typeface="+mn-ea"/>
                          <a:cs typeface="+mn-cs"/>
                          <a:sym typeface="Wingdings"/>
                        </a:rPr>
                        <a:t> </a:t>
                      </a:r>
                      <a:r>
                        <a:rPr lang="en-US" sz="1400" b="1" i="0" u="none" strike="noStrike" kern="1200" dirty="0">
                          <a:solidFill>
                            <a:schemeClr val="dk1"/>
                          </a:solidFill>
                          <a:effectLst/>
                          <a:latin typeface="+mn-lt"/>
                          <a:ea typeface="+mn-ea"/>
                          <a:cs typeface="+mn-cs"/>
                        </a:rPr>
                        <a:t>Enroll in Math 3C or 32A</a:t>
                      </a:r>
                      <a:endParaRPr lang="en-US" sz="14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962780936"/>
                  </a:ext>
                </a:extLst>
              </a:tr>
              <a:tr h="365760">
                <a:tc>
                  <a:txBody>
                    <a:bodyPr/>
                    <a:lstStyle/>
                    <a:p>
                      <a:pPr algn="l"/>
                      <a:r>
                        <a:rPr lang="en-US" sz="1400" dirty="0">
                          <a:solidFill>
                            <a:schemeClr val="bg1"/>
                          </a:solidFill>
                        </a:rPr>
                        <a:t>4</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algn="l"/>
                      <a:r>
                        <a:rPr lang="en-US" sz="1400" b="0" i="0" u="none" strike="noStrike" kern="1200" dirty="0">
                          <a:solidFill>
                            <a:schemeClr val="dk1"/>
                          </a:solidFill>
                          <a:effectLst/>
                          <a:latin typeface="+mn-lt"/>
                          <a:ea typeface="+mn-ea"/>
                          <a:cs typeface="+mn-cs"/>
                        </a:rPr>
                        <a:t>No credit for Math 3 or 31 series</a:t>
                      </a: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400" b="0" i="0" u="none" strike="noStrike" kern="1200" dirty="0">
                          <a:solidFill>
                            <a:schemeClr val="dk1"/>
                          </a:solidFill>
                          <a:effectLst/>
                          <a:latin typeface="+mn-lt"/>
                          <a:ea typeface="+mn-ea"/>
                          <a:cs typeface="+mn-cs"/>
                        </a:rPr>
                        <a:t>Credit for Math 31A</a:t>
                      </a:r>
                      <a:endParaRPr lang="en-US" sz="1400" dirty="0">
                        <a:effectLst/>
                      </a:endParaRPr>
                    </a:p>
                    <a:p>
                      <a:pPr lvl="1" rtl="0"/>
                      <a:r>
                        <a:rPr lang="en-US" sz="1400" b="1" i="0" u="none" strike="noStrike" kern="1200" dirty="0">
                          <a:solidFill>
                            <a:schemeClr val="dk1"/>
                          </a:solidFill>
                          <a:effectLst/>
                          <a:latin typeface="+mn-lt"/>
                          <a:ea typeface="+mn-ea"/>
                          <a:cs typeface="+mn-cs"/>
                          <a:sym typeface="Wingdings"/>
                        </a:rPr>
                        <a:t> </a:t>
                      </a:r>
                      <a:r>
                        <a:rPr lang="en-US" sz="1400" b="1" i="0" u="none" strike="noStrike" kern="1200" dirty="0">
                          <a:solidFill>
                            <a:schemeClr val="dk1"/>
                          </a:solidFill>
                          <a:effectLst/>
                          <a:latin typeface="+mn-lt"/>
                          <a:ea typeface="+mn-ea"/>
                          <a:cs typeface="+mn-cs"/>
                        </a:rPr>
                        <a:t>Enroll in Math 3B or 31B</a:t>
                      </a:r>
                      <a:endParaRPr lang="en-US" sz="14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72851612"/>
                  </a:ext>
                </a:extLst>
              </a:tr>
            </a:tbl>
          </a:graphicData>
        </a:graphic>
      </p:graphicFrame>
      <p:sp>
        <p:nvSpPr>
          <p:cNvPr id="9" name="TextBox 8"/>
          <p:cNvSpPr txBox="1"/>
          <p:nvPr/>
        </p:nvSpPr>
        <p:spPr>
          <a:xfrm>
            <a:off x="581855" y="1737360"/>
            <a:ext cx="7075405" cy="215444"/>
          </a:xfrm>
          <a:prstGeom prst="rect">
            <a:avLst/>
          </a:prstGeom>
          <a:noFill/>
        </p:spPr>
        <p:txBody>
          <a:bodyPr wrap="none" lIns="457200" tIns="0" rIns="0" bIns="0" rtlCol="0">
            <a:spAutoFit/>
          </a:bodyPr>
          <a:lstStyle/>
          <a:p>
            <a:r>
              <a:rPr lang="en-US" sz="1400" dirty="0"/>
              <a:t>NOTE: AP Calculus may give you credit for either 31A or 31A and 31B – see below.</a:t>
            </a:r>
          </a:p>
        </p:txBody>
      </p:sp>
    </p:spTree>
    <p:extLst>
      <p:ext uri="{BB962C8B-B14F-4D97-AF65-F5344CB8AC3E}">
        <p14:creationId xmlns:p14="http://schemas.microsoft.com/office/powerpoint/2010/main" val="896935967"/>
      </p:ext>
    </p:extLst>
  </p:cSld>
  <p:clrMapOvr>
    <a:masterClrMapping/>
  </p:clrMapOvr>
</p:sld>
</file>

<file path=ppt/theme/theme1.xml><?xml version="1.0" encoding="utf-8"?>
<a:theme xmlns:a="http://schemas.openxmlformats.org/drawingml/2006/main" name="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457200" tIns="0" rIns="0" bIns="0" rtlCol="0">
        <a:spAutoFit/>
      </a:bodyPr>
      <a:lstStyle>
        <a:defPPr algn="l">
          <a:defRPr dirty="0" err="1" smtClean="0"/>
        </a:defPPr>
      </a:lstStyle>
    </a:txDef>
  </a:objectDefaults>
  <a:extraClrSchemeLst/>
  <a:extLst>
    <a:ext uri="{05A4C25C-085E-4340-85A3-A5531E510DB2}">
      <thm15:themeFamily xmlns="" xmlns:thm15="http://schemas.microsoft.com/office/thememl/2012/main" name="Presentation4" id="{5AD70E9E-DD59-814B-85DC-0D68928E099F}" vid="{22B62A29-E0A2-744C-968A-AFBEC94D2E94}"/>
    </a:ext>
  </a:extLst>
</a:theme>
</file>

<file path=ppt/theme/theme2.xml><?xml version="1.0" encoding="utf-8"?>
<a:theme xmlns:a="http://schemas.openxmlformats.org/drawingml/2006/main" name="2_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resentation4" id="{5AD70E9E-DD59-814B-85DC-0D68928E099F}" vid="{200001B4-8D38-D341-8655-3BCB45C4ED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presentation-04</Template>
  <TotalTime>671</TotalTime>
  <Words>1209</Words>
  <Application>Microsoft Macintosh PowerPoint</Application>
  <PresentationFormat>Custom</PresentationFormat>
  <Paragraphs>249</Paragraphs>
  <Slides>19</Slides>
  <Notes>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presentation-04</vt:lpstr>
      <vt:lpstr>2_presentation-04</vt:lpstr>
      <vt:lpstr>New Student Sessions 2022</vt:lpstr>
      <vt:lpstr>Advisor Information</vt:lpstr>
      <vt:lpstr>Life Science Core Curriculum </vt:lpstr>
      <vt:lpstr>Life Sciences</vt:lpstr>
      <vt:lpstr>Chemistry</vt:lpstr>
      <vt:lpstr>Chemistry</vt:lpstr>
      <vt:lpstr>Mathematics</vt:lpstr>
      <vt:lpstr>Mathematics</vt:lpstr>
      <vt:lpstr>Mathematics</vt:lpstr>
      <vt:lpstr>Math Diagnostic Test</vt:lpstr>
      <vt:lpstr>Physics</vt:lpstr>
      <vt:lpstr>Tips for New Students</vt:lpstr>
      <vt:lpstr>Scheduling Tips</vt:lpstr>
      <vt:lpstr>Medical School Requirements</vt:lpstr>
      <vt:lpstr>PowerPoint Presentation</vt:lpstr>
      <vt:lpstr>Getting Involved in Research</vt:lpstr>
      <vt:lpstr>Join our Listserv</vt:lpstr>
      <vt:lpstr>Questions?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04 Presentation Title</dc:title>
  <dc:creator>Towery, Chris</dc:creator>
  <cp:lastModifiedBy>Maggie Schmall</cp:lastModifiedBy>
  <cp:revision>42</cp:revision>
  <dcterms:created xsi:type="dcterms:W3CDTF">2020-06-23T17:48:14Z</dcterms:created>
  <dcterms:modified xsi:type="dcterms:W3CDTF">2022-07-29T02:01:18Z</dcterms:modified>
</cp:coreProperties>
</file>