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4"/>
  </p:notesMasterIdLst>
  <p:handoutMasterIdLst>
    <p:handoutMasterId r:id="rId25"/>
  </p:handoutMasterIdLst>
  <p:sldIdLst>
    <p:sldId id="275" r:id="rId3"/>
    <p:sldId id="305" r:id="rId4"/>
    <p:sldId id="277" r:id="rId5"/>
    <p:sldId id="294" r:id="rId6"/>
    <p:sldId id="296" r:id="rId7"/>
    <p:sldId id="273" r:id="rId8"/>
    <p:sldId id="298" r:id="rId9"/>
    <p:sldId id="299" r:id="rId10"/>
    <p:sldId id="304" r:id="rId11"/>
    <p:sldId id="300" r:id="rId12"/>
    <p:sldId id="301" r:id="rId13"/>
    <p:sldId id="302" r:id="rId14"/>
    <p:sldId id="303" r:id="rId15"/>
    <p:sldId id="293" r:id="rId16"/>
    <p:sldId id="307" r:id="rId17"/>
    <p:sldId id="288" r:id="rId18"/>
    <p:sldId id="291" r:id="rId19"/>
    <p:sldId id="292" r:id="rId20"/>
    <p:sldId id="295" r:id="rId21"/>
    <p:sldId id="306" r:id="rId22"/>
    <p:sldId id="276" r:id="rId2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1">
          <p15:clr>
            <a:srgbClr val="A4A3A4"/>
          </p15:clr>
        </p15:guide>
        <p15:guide id="2" pos="2880">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4FA0"/>
    <a:srgbClr val="1865B1"/>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p:restoredTop sz="96405"/>
  </p:normalViewPr>
  <p:slideViewPr>
    <p:cSldViewPr snapToObjects="1">
      <p:cViewPr>
        <p:scale>
          <a:sx n="108" d="100"/>
          <a:sy n="108" d="100"/>
        </p:scale>
        <p:origin x="-80" y="-80"/>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1" d="100"/>
          <a:sy n="131" d="100"/>
        </p:scale>
        <p:origin x="508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xmlns=""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28, 2022</a:t>
            </a:fld>
            <a:endParaRPr lang="en-US"/>
          </a:p>
        </p:txBody>
      </p:sp>
      <p:sp>
        <p:nvSpPr>
          <p:cNvPr id="6" name="Footer Placeholder 5">
            <a:extLst>
              <a:ext uri="{FF2B5EF4-FFF2-40B4-BE49-F238E27FC236}">
                <a16:creationId xmlns:a16="http://schemas.microsoft.com/office/drawing/2014/main" xmlns=""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28, 2022</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xmlns=""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xmlns=""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xmlns="" id="{259712B5-0E30-4144-8D5B-BCCAA734BAEB}"/>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xmlns=""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xmlns=""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xmlns=""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xmlns=""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xmlns=""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xmlns="">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947E475C-3274-9842-8F39-31DCA032BA68}"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xmlns=""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xmlns=""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xmlns=""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xmlns="" id="{B2A81AB0-654A-3248-A3C6-F1EE412BDF1D}"/>
              </a:ext>
            </a:extLst>
          </p:cNvPr>
          <p:cNvSpPr>
            <a:spLocks noGrp="1"/>
          </p:cNvSpPr>
          <p:nvPr>
            <p:ph type="dt" sz="half" idx="15"/>
          </p:nvPr>
        </p:nvSpPr>
        <p:spPr/>
        <p:txBody>
          <a:bodyPr/>
          <a:lstStyle/>
          <a:p>
            <a:fld id="{93656403-4317-5E42-AB37-91366D6A2C1B}" type="datetime4">
              <a:rPr lang="en-US" smtClean="0"/>
              <a:t>July 28, 2022</a:t>
            </a:fld>
            <a:endParaRPr lang="en-US"/>
          </a:p>
        </p:txBody>
      </p:sp>
      <p:sp>
        <p:nvSpPr>
          <p:cNvPr id="31" name="Slide Number Placeholder 30">
            <a:extLst>
              <a:ext uri="{FF2B5EF4-FFF2-40B4-BE49-F238E27FC236}">
                <a16:creationId xmlns:a16="http://schemas.microsoft.com/office/drawing/2014/main" xmlns=""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xmlns="" id="{1A63EED3-972D-0140-862A-D67C3385214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xmlns="" id="{18F0C7FD-6DBB-934B-8AA0-9604C63E406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xmlns="" id="{E475807C-5862-DC4B-811D-8ABD15B2F91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xmlns=""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28, 2022</a:t>
            </a:fld>
            <a:endParaRPr lang="en-US" dirty="0"/>
          </a:p>
        </p:txBody>
      </p:sp>
      <p:sp>
        <p:nvSpPr>
          <p:cNvPr id="11" name="Slide Number Placeholder 5">
            <a:extLst>
              <a:ext uri="{FF2B5EF4-FFF2-40B4-BE49-F238E27FC236}">
                <a16:creationId xmlns:a16="http://schemas.microsoft.com/office/drawing/2014/main" xmlns=""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xmlns="">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5192FF47-1F09-4B4F-854D-BB746BC212C3}"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xmlns=""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xmlns=""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xmlns=""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1C50BC25-0EEE-614C-AE01-A5C888A88568}"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xmlns=""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xmlns=""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xmlns=""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xmlns=""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EB1D4D52-693A-8740-99BE-A2BE1B674FA1}"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xmlns=""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xmlns=""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xmlns=""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xmlns=""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xmlns=""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xmlns=""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36B699FD-DF0D-F345-85B7-8D5E93264139}" type="datetime4">
              <a:rPr lang="en-US" smtClean="0"/>
              <a:t>July 28, 2022</a:t>
            </a:fld>
            <a:endParaRPr lang="en-US"/>
          </a:p>
        </p:txBody>
      </p:sp>
      <p:sp>
        <p:nvSpPr>
          <p:cNvPr id="5" name="Media Placeholder 4">
            <a:extLst>
              <a:ext uri="{FF2B5EF4-FFF2-40B4-BE49-F238E27FC236}">
                <a16:creationId xmlns:a16="http://schemas.microsoft.com/office/drawing/2014/main" xmlns=""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xmlns="" id="{18F0C7FD-6DBB-934B-8AA0-9604C63E406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xmlns="" id="{E475807C-5862-DC4B-811D-8ABD15B2F91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xmlns=""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28, 2022</a:t>
            </a:fld>
            <a:endParaRPr lang="en-US" dirty="0"/>
          </a:p>
        </p:txBody>
      </p:sp>
      <p:sp>
        <p:nvSpPr>
          <p:cNvPr id="11" name="Slide Number Placeholder 5">
            <a:extLst>
              <a:ext uri="{FF2B5EF4-FFF2-40B4-BE49-F238E27FC236}">
                <a16:creationId xmlns:a16="http://schemas.microsoft.com/office/drawing/2014/main" xmlns=""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xmlns=""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xmlns=""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xmlns=""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28, 2022</a:t>
            </a:fld>
            <a:endParaRPr lang="en-US" dirty="0"/>
          </a:p>
        </p:txBody>
      </p:sp>
      <p:sp>
        <p:nvSpPr>
          <p:cNvPr id="8" name="Slide Number Placeholder 5">
            <a:extLst>
              <a:ext uri="{FF2B5EF4-FFF2-40B4-BE49-F238E27FC236}">
                <a16:creationId xmlns:a16="http://schemas.microsoft.com/office/drawing/2014/main" xmlns=""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xmlns=""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xmlns=""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xmlns="">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xmlns=""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3BEDF7F4-5A61-894C-B54D-49FF23948D07}"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xmlns=""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xmlns=""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xmlns="">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BA44B934-4787-CE42-9206-F1BF26B71361}"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xmlns=""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xmlns=""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xmlns=""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7A3B2589-806E-7749-B653-04DB5D84CB19}" type="datetime4">
              <a:rPr lang="en-US" smtClean="0"/>
              <a:t>July 28, 2022</a:t>
            </a:fld>
            <a:endParaRPr lang="en-US" dirty="0"/>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xmlns=""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xmlns=""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xmlns=""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xmlns=""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5B2BD842-1006-DC4F-9B1C-567C531DB699}"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xmlns=""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xmlns=""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xmlns=""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21FD4D63-7BFF-9C42-B2A8-E56C332C2C41}" type="datetime4">
              <a:rPr lang="en-US" smtClean="0"/>
              <a:t>July 28, 2022</a:t>
            </a:fld>
            <a:endParaRPr lang="en-US"/>
          </a:p>
        </p:txBody>
      </p:sp>
      <p:sp>
        <p:nvSpPr>
          <p:cNvPr id="20" name="Label Placeholder 15">
            <a:extLst>
              <a:ext uri="{FF2B5EF4-FFF2-40B4-BE49-F238E27FC236}">
                <a16:creationId xmlns:a16="http://schemas.microsoft.com/office/drawing/2014/main" xmlns=""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xmlns=""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xmlns=""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xmlns=""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xmlns=""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xmlns=""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xmlns="" id="{A6B72BFA-E13B-4D4C-8F2C-2EDF1AD7E183}"/>
              </a:ext>
            </a:extLst>
          </p:cNvPr>
          <p:cNvSpPr>
            <a:spLocks noGrp="1"/>
          </p:cNvSpPr>
          <p:nvPr>
            <p:ph type="dt" sz="half" idx="10"/>
          </p:nvPr>
        </p:nvSpPr>
        <p:spPr/>
        <p:txBody>
          <a:bodyPr/>
          <a:lstStyle/>
          <a:p>
            <a:fld id="{B067B6A3-1979-D342-8A00-E4ED3903859D}" type="datetime4">
              <a:rPr lang="en-US" smtClean="0"/>
              <a:t>July 28, 2022</a:t>
            </a:fld>
            <a:endParaRPr lang="en-US"/>
          </a:p>
        </p:txBody>
      </p:sp>
      <p:sp>
        <p:nvSpPr>
          <p:cNvPr id="13" name="Slide Number Placeholder 12">
            <a:extLst>
              <a:ext uri="{FF2B5EF4-FFF2-40B4-BE49-F238E27FC236}">
                <a16:creationId xmlns:a16="http://schemas.microsoft.com/office/drawing/2014/main" xmlns=""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xmlns=""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xmlns=""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xmlns=""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xmlns=""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xmlns=""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svg"/><Relationship Id="rId16" Type="http://schemas.openxmlformats.org/officeDocument/2006/relationships/image" Target="../media/image2.png"/><Relationship Id="rId17" Type="http://schemas.openxmlformats.org/officeDocument/2006/relationships/image" Target="../media/image4.sv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theme" Target="../theme/theme2.xml"/><Relationship Id="rId6" Type="http://schemas.openxmlformats.org/officeDocument/2006/relationships/image" Target="../media/image2.png"/><Relationship Id="rId7" Type="http://schemas.openxmlformats.org/officeDocument/2006/relationships/image" Target="../media/image4.svg"/><Relationship Id="rId8" Type="http://schemas.openxmlformats.org/officeDocument/2006/relationships/image" Target="../media/image1.png"/><Relationship Id="rId9" Type="http://schemas.openxmlformats.org/officeDocument/2006/relationships/image" Target="../media/image2.sv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July 28, 2022</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xmlns=""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and Developmental Biology</a:t>
            </a:r>
          </a:p>
          <a:p>
            <a:pPr algn="l"/>
            <a:r>
              <a:rPr lang="en-US" sz="800" baseline="0" dirty="0">
                <a:solidFill>
                  <a:srgbClr val="2774AE"/>
                </a:solidFill>
              </a:rPr>
              <a:t>Microbiology, Immunology and Molecular Genetics</a:t>
            </a:r>
          </a:p>
        </p:txBody>
      </p:sp>
      <p:sp>
        <p:nvSpPr>
          <p:cNvPr id="29" name="Text Placeholder 39">
            <a:extLst>
              <a:ext uri="{FF2B5EF4-FFF2-40B4-BE49-F238E27FC236}">
                <a16:creationId xmlns:a16="http://schemas.microsoft.com/office/drawing/2014/main" xmlns=""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a:t>
            </a:r>
            <a:r>
              <a:rPr lang="en-US" sz="800" dirty="0" smtClean="0">
                <a:solidFill>
                  <a:srgbClr val="2774AE"/>
                </a:solidFill>
              </a:rPr>
              <a:t>Sessions 2022</a:t>
            </a:r>
            <a:endParaRPr lang="en-US" sz="800" dirty="0">
              <a:solidFill>
                <a:srgbClr val="2774AE"/>
              </a:solidFill>
            </a:endParaRPr>
          </a:p>
        </p:txBody>
      </p:sp>
      <p:pic>
        <p:nvPicPr>
          <p:cNvPr id="31" name="molecule trio">
            <a:extLst>
              <a:ext uri="{FF2B5EF4-FFF2-40B4-BE49-F238E27FC236}">
                <a16:creationId xmlns:a16="http://schemas.microsoft.com/office/drawing/2014/main" xmlns="" id="{028E5C49-C5E2-EA47-9BEC-02A1D1C1B15F}"/>
              </a:ext>
            </a:extLst>
          </p:cNvPr>
          <p:cNvPicPr>
            <a:picLocks noChangeAspect="1"/>
          </p:cNvPicPr>
          <p:nvPr/>
        </p:nvPicPr>
        <p:blipFill>
          <a:blip r:embed="rId14">
            <a:extLst>
              <a:ext uri="{96DAC541-7B7A-43D3-8B79-37D633B846F1}">
                <asvg:svgBlip xmlns:asvg="http://schemas.microsoft.com/office/drawing/2016/SVG/main" xmlns=""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xmlns="" id="{754356CA-9599-BB41-AC0C-C4167408CDC7}"/>
              </a:ext>
            </a:extLst>
          </p:cNvPr>
          <p:cNvPicPr>
            <a:picLocks noChangeAspect="1"/>
          </p:cNvPicPr>
          <p:nvPr userDrawn="1"/>
        </p:nvPicPr>
        <p:blipFill>
          <a:blip r:embed="rId16">
            <a:extLst>
              <a:ext uri="{96DAC541-7B7A-43D3-8B79-37D633B846F1}">
                <asvg:svgBlip xmlns:asvg="http://schemas.microsoft.com/office/drawing/2016/SVG/main" xmlns=""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28, 2022</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xmlns=""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xmlns=""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xmlns="" id="{754356CA-9599-BB41-AC0C-C4167408CDC7}"/>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xmlns="" id="{4A724784-AB7F-7C40-B102-564A387DE26B}"/>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DCF3418-DABC-1E4C-A545-A69F5B918898}"/>
              </a:ext>
            </a:extLst>
          </p:cNvPr>
          <p:cNvSpPr>
            <a:spLocks noGrp="1"/>
          </p:cNvSpPr>
          <p:nvPr>
            <p:ph type="ctrTitle"/>
          </p:nvPr>
        </p:nvSpPr>
        <p:spPr>
          <a:xfrm>
            <a:off x="640080" y="3291840"/>
            <a:ext cx="7223760" cy="564257"/>
          </a:xfrm>
        </p:spPr>
        <p:txBody>
          <a:bodyPr/>
          <a:lstStyle/>
          <a:p>
            <a:r>
              <a:rPr lang="en-US" dirty="0"/>
              <a:t>New Student </a:t>
            </a:r>
            <a:r>
              <a:rPr lang="en-US" dirty="0" smtClean="0"/>
              <a:t>Sessions 2022</a:t>
            </a:r>
            <a:endParaRPr lang="en-US" dirty="0"/>
          </a:p>
        </p:txBody>
      </p:sp>
      <p:sp>
        <p:nvSpPr>
          <p:cNvPr id="5" name="Text Placeholder 4">
            <a:extLst>
              <a:ext uri="{FF2B5EF4-FFF2-40B4-BE49-F238E27FC236}">
                <a16:creationId xmlns:a16="http://schemas.microsoft.com/office/drawing/2014/main" xmlns="" id="{7D12BDB2-6367-E14C-8065-8958C1451A01}"/>
              </a:ext>
            </a:extLst>
          </p:cNvPr>
          <p:cNvSpPr>
            <a:spLocks noGrp="1"/>
          </p:cNvSpPr>
          <p:nvPr>
            <p:ph type="body" sz="quarter" idx="19"/>
          </p:nvPr>
        </p:nvSpPr>
        <p:spPr>
          <a:xfrm>
            <a:off x="640079" y="3840480"/>
            <a:ext cx="7223760" cy="225703"/>
          </a:xfrm>
        </p:spPr>
        <p:txBody>
          <a:bodyPr/>
          <a:lstStyle/>
          <a:p>
            <a:r>
              <a:rPr lang="en-US" dirty="0"/>
              <a:t>Connie Firestone &amp; Maggie Schmall, Undergraduate Advisors, MCDB</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212678" cy="897731"/>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8219" y="19730"/>
            <a:ext cx="3386243"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MIMG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2307762828"/>
              </p:ext>
            </p:extLst>
          </p:nvPr>
        </p:nvGraphicFramePr>
        <p:xfrm>
          <a:off x="755538" y="1736725"/>
          <a:ext cx="7381464" cy="2301239"/>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xmlns="" val="3871567158"/>
                    </a:ext>
                  </a:extLst>
                </a:gridCol>
              </a:tblGrid>
              <a:tr h="365760">
                <a:tc>
                  <a:txBody>
                    <a:bodyPr/>
                    <a:lstStyle/>
                    <a:p>
                      <a:pPr algn="l"/>
                      <a:r>
                        <a:rPr lang="en-US" sz="1400" dirty="0" smtClean="0">
                          <a:solidFill>
                            <a:srgbClr val="2774AE"/>
                          </a:solidFill>
                        </a:rPr>
                        <a:t>Upper Division</a:t>
                      </a:r>
                      <a:r>
                        <a:rPr lang="en-US" sz="1400" baseline="0" dirty="0" smtClean="0">
                          <a:solidFill>
                            <a:srgbClr val="2774AE"/>
                          </a:solidFill>
                        </a:rPr>
                        <a:t> Foundation Courses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1400" b="1" dirty="0" smtClean="0">
                          <a:solidFill>
                            <a:schemeClr val="bg1"/>
                          </a:solidFill>
                        </a:rPr>
                        <a:t>CHEM</a:t>
                      </a:r>
                      <a:r>
                        <a:rPr lang="en-US" sz="1400" b="1" baseline="0" dirty="0" smtClean="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r h="365760">
                <a:tc>
                  <a:txBody>
                    <a:bodyPr/>
                    <a:lstStyle/>
                    <a:p>
                      <a:pPr algn="l"/>
                      <a:r>
                        <a:rPr lang="en-US" sz="1400" b="1" dirty="0" smtClean="0">
                          <a:solidFill>
                            <a:schemeClr val="bg1"/>
                          </a:solidFill>
                        </a:rPr>
                        <a:t>CHEM</a:t>
                      </a:r>
                      <a:r>
                        <a:rPr lang="en-US" sz="1400" b="1" baseline="0" dirty="0" smtClean="0">
                          <a:solidFill>
                            <a:schemeClr val="bg1"/>
                          </a:solidFill>
                        </a:rPr>
                        <a:t> 153B – Biochemistry: DNA, RNA, and Protein Synthesis </a:t>
                      </a:r>
                    </a:p>
                    <a:p>
                      <a:pPr algn="l"/>
                      <a:r>
                        <a:rPr lang="en-US" sz="1400" b="1" baseline="0" dirty="0" smtClean="0">
                          <a:solidFill>
                            <a:schemeClr val="bg1"/>
                          </a:solidFill>
                        </a:rPr>
                        <a:t>  or MIMG 132 – Cell Biology of Nucleus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172851612"/>
                  </a:ext>
                </a:extLst>
              </a:tr>
              <a:tr h="365760">
                <a:tc>
                  <a:txBody>
                    <a:bodyPr/>
                    <a:lstStyle/>
                    <a:p>
                      <a:pPr algn="l"/>
                      <a:r>
                        <a:rPr lang="en-US" sz="1400" b="1" dirty="0" smtClean="0">
                          <a:solidFill>
                            <a:schemeClr val="bg1"/>
                          </a:solidFill>
                        </a:rPr>
                        <a:t>LIFESCI 107</a:t>
                      </a:r>
                      <a:r>
                        <a:rPr lang="en-US" sz="1400" b="1" baseline="0" dirty="0" smtClean="0">
                          <a:solidFill>
                            <a:schemeClr val="bg1"/>
                          </a:solidFill>
                        </a:rPr>
                        <a:t> – </a:t>
                      </a:r>
                      <a:r>
                        <a:rPr lang="en-US" sz="1400" b="1" dirty="0" smtClean="0">
                          <a:solidFill>
                            <a:schemeClr val="bg1"/>
                          </a:solidFill>
                        </a:rPr>
                        <a:t>Genetics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389758339"/>
                  </a:ext>
                </a:extLst>
              </a:tr>
              <a:tr h="365760">
                <a:tc>
                  <a:txBody>
                    <a:bodyPr/>
                    <a:lstStyle/>
                    <a:p>
                      <a:pPr algn="l"/>
                      <a:r>
                        <a:rPr lang="en-US" sz="1400" b="1" dirty="0" smtClean="0">
                          <a:solidFill>
                            <a:schemeClr val="bg1"/>
                          </a:solidFill>
                        </a:rPr>
                        <a:t>MIMG 101</a:t>
                      </a:r>
                      <a:r>
                        <a:rPr lang="en-US" sz="1400" b="1" baseline="0" dirty="0" smtClean="0">
                          <a:solidFill>
                            <a:schemeClr val="bg1"/>
                          </a:solidFill>
                        </a:rPr>
                        <a:t> – Introductory Microbiology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3386133237"/>
                  </a:ext>
                </a:extLst>
              </a:tr>
              <a:tr h="365760">
                <a:tc>
                  <a:txBody>
                    <a:bodyPr/>
                    <a:lstStyle/>
                    <a:p>
                      <a:pPr algn="l"/>
                      <a:r>
                        <a:rPr lang="en-US" sz="1400" b="1" dirty="0" smtClean="0">
                          <a:solidFill>
                            <a:schemeClr val="bg1"/>
                          </a:solidFill>
                        </a:rPr>
                        <a:t>MIMG C185A –</a:t>
                      </a:r>
                      <a:r>
                        <a:rPr lang="en-US" sz="1400" b="1" baseline="0" dirty="0" smtClean="0">
                          <a:solidFill>
                            <a:schemeClr val="bg1"/>
                          </a:solidFill>
                        </a:rPr>
                        <a:t> Immunology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768226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MIMG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3722422778"/>
              </p:ext>
            </p:extLst>
          </p:nvPr>
        </p:nvGraphicFramePr>
        <p:xfrm>
          <a:off x="685800" y="1736725"/>
          <a:ext cx="7740762" cy="2103119"/>
        </p:xfrm>
        <a:graphic>
          <a:graphicData uri="http://schemas.openxmlformats.org/drawingml/2006/table">
            <a:tbl>
              <a:tblPr firstRow="1">
                <a:tableStyleId>{5C22544A-7EE6-4342-B048-85BDC9FD1C3A}</a:tableStyleId>
              </a:tblPr>
              <a:tblGrid>
                <a:gridCol w="3870381">
                  <a:extLst>
                    <a:ext uri="{9D8B030D-6E8A-4147-A177-3AD203B41FA5}">
                      <a16:colId xmlns:a16="http://schemas.microsoft.com/office/drawing/2014/main" xmlns="" val="3871567158"/>
                    </a:ext>
                  </a:extLst>
                </a:gridCol>
                <a:gridCol w="3870381"/>
              </a:tblGrid>
              <a:tr h="365760">
                <a:tc gridSpan="2">
                  <a:txBody>
                    <a:bodyPr/>
                    <a:lstStyle/>
                    <a:p>
                      <a:pPr algn="l"/>
                      <a:r>
                        <a:rPr lang="en-US" sz="1400" dirty="0" smtClean="0">
                          <a:solidFill>
                            <a:srgbClr val="2774AE"/>
                          </a:solidFill>
                        </a:rPr>
                        <a:t>Lab Courses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774AE"/>
                      </a:solidFill>
                      <a:prstDash val="solid"/>
                      <a:round/>
                      <a:headEnd type="none" w="med" len="med"/>
                      <a:tailEnd type="none" w="med" len="med"/>
                    </a:lnB>
                    <a:solidFill>
                      <a:schemeClr val="bg1"/>
                    </a:solidFill>
                  </a:tcPr>
                </a:tc>
                <a:tc hMerge="1">
                  <a:txBody>
                    <a:bodyPr/>
                    <a:lstStyle/>
                    <a:p>
                      <a:pPr algn="l"/>
                      <a:endParaRPr lang="en-US" sz="1400"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r>
              <a:tr h="365760">
                <a:tc>
                  <a:txBody>
                    <a:bodyPr/>
                    <a:lstStyle/>
                    <a:p>
                      <a:pPr algn="l"/>
                      <a:r>
                        <a:rPr lang="en-US" sz="1400" b="1" dirty="0" smtClean="0">
                          <a:solidFill>
                            <a:srgbClr val="2774AE"/>
                          </a:solidFill>
                        </a:rPr>
                        <a:t>Path</a:t>
                      </a:r>
                      <a:r>
                        <a:rPr lang="en-US" sz="1400" b="1" baseline="0" dirty="0" smtClean="0">
                          <a:solidFill>
                            <a:srgbClr val="2774AE"/>
                          </a:solidFill>
                        </a:rPr>
                        <a:t> I</a:t>
                      </a:r>
                      <a:endParaRPr lang="en-US" sz="14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tc>
                  <a:txBody>
                    <a:bodyPr/>
                    <a:lstStyle/>
                    <a:p>
                      <a:pPr algn="l"/>
                      <a:r>
                        <a:rPr lang="en-US" sz="1400" b="1" dirty="0" smtClean="0">
                          <a:solidFill>
                            <a:srgbClr val="2774AE"/>
                          </a:solidFill>
                        </a:rPr>
                        <a:t>Path II</a:t>
                      </a:r>
                      <a:endParaRPr lang="en-US" sz="14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1400" b="1" dirty="0" smtClean="0">
                          <a:solidFill>
                            <a:schemeClr val="bg1"/>
                          </a:solidFill>
                        </a:rPr>
                        <a:t>MIMG 103AL</a:t>
                      </a:r>
                      <a:r>
                        <a:rPr lang="en-US" sz="1400" b="1" baseline="0" dirty="0" smtClean="0">
                          <a:solidFill>
                            <a:schemeClr val="bg1"/>
                          </a:solidFill>
                        </a:rPr>
                        <a:t> – Research Immersion Lab in Virology +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smtClean="0">
                          <a:solidFill>
                            <a:schemeClr val="bg1"/>
                          </a:solidFill>
                        </a:rPr>
                        <a:t>MIMG 196A – Research Apprenticeship I + MIMG 180A – Scientific Analysis</a:t>
                      </a:r>
                      <a:r>
                        <a:rPr lang="en-US" sz="1400" b="1" baseline="0" dirty="0" smtClean="0">
                          <a:solidFill>
                            <a:schemeClr val="bg1"/>
                          </a:solidFill>
                        </a:rPr>
                        <a:t> &amp; Communication 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r h="365760">
                <a:tc>
                  <a:txBody>
                    <a:bodyPr/>
                    <a:lstStyle/>
                    <a:p>
                      <a:pPr algn="l"/>
                      <a:r>
                        <a:rPr lang="en-US" sz="1400" b="1" dirty="0" smtClean="0">
                          <a:solidFill>
                            <a:schemeClr val="bg1"/>
                          </a:solidFill>
                        </a:rPr>
                        <a:t>MIMG 103BL – Advanced Research Analysis in Virology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MIMG 196B – Research Apprenticeship II + MIMG 180B – Scientific Analysis</a:t>
                      </a:r>
                      <a:r>
                        <a:rPr lang="en-US" sz="1400" b="1" baseline="0" dirty="0" smtClean="0">
                          <a:solidFill>
                            <a:schemeClr val="bg1"/>
                          </a:solidFill>
                        </a:rPr>
                        <a:t> &amp; Communication II</a:t>
                      </a:r>
                      <a:endParaRPr lang="en-US" sz="1400" b="1" dirty="0" smtClean="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172851612"/>
                  </a:ext>
                </a:extLst>
              </a:tr>
            </a:tbl>
          </a:graphicData>
        </a:graphic>
      </p:graphicFrame>
    </p:spTree>
    <p:extLst>
      <p:ext uri="{BB962C8B-B14F-4D97-AF65-F5344CB8AC3E}">
        <p14:creationId xmlns:p14="http://schemas.microsoft.com/office/powerpoint/2010/main" val="38860883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MIMG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3507713704"/>
              </p:ext>
            </p:extLst>
          </p:nvPr>
        </p:nvGraphicFramePr>
        <p:xfrm>
          <a:off x="914400" y="18883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xmlns="" val="3871567158"/>
                    </a:ext>
                  </a:extLst>
                </a:gridCol>
              </a:tblGrid>
              <a:tr h="365760">
                <a:tc>
                  <a:txBody>
                    <a:bodyPr/>
                    <a:lstStyle/>
                    <a:p>
                      <a:pPr algn="l"/>
                      <a:r>
                        <a:rPr lang="en-US" sz="2000" dirty="0" smtClean="0">
                          <a:solidFill>
                            <a:srgbClr val="2774AE"/>
                          </a:solidFill>
                        </a:rPr>
                        <a:t>Focus Electives (Choose Two)</a:t>
                      </a:r>
                      <a:endParaRPr lang="en-US" sz="20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2000" b="1" dirty="0" smtClean="0">
                          <a:solidFill>
                            <a:schemeClr val="bg1"/>
                          </a:solidFill>
                        </a:rPr>
                        <a:t>CHEM 153A, </a:t>
                      </a:r>
                      <a:r>
                        <a:rPr lang="en-US" sz="2000" b="1" baseline="0" dirty="0" smtClean="0">
                          <a:solidFill>
                            <a:schemeClr val="bg1"/>
                          </a:solidFill>
                        </a:rPr>
                        <a:t>153B, 153L</a:t>
                      </a:r>
                    </a:p>
                    <a:p>
                      <a:pPr algn="l"/>
                      <a:r>
                        <a:rPr lang="en-US" sz="2000" b="1" baseline="0" dirty="0" smtClean="0">
                          <a:solidFill>
                            <a:schemeClr val="bg1"/>
                          </a:solidFill>
                        </a:rPr>
                        <a:t>MCDB 138, 165A </a:t>
                      </a:r>
                    </a:p>
                    <a:p>
                      <a:pPr algn="l"/>
                      <a:r>
                        <a:rPr lang="en-US" sz="2000" b="1" baseline="0" dirty="0" smtClean="0">
                          <a:solidFill>
                            <a:schemeClr val="bg1"/>
                          </a:solidFill>
                        </a:rPr>
                        <a:t>MIMG 102, 105, 132, CM156, 158, 168</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bl>
          </a:graphicData>
        </a:graphic>
      </p:graphicFrame>
    </p:spTree>
    <p:extLst>
      <p:ext uri="{BB962C8B-B14F-4D97-AF65-F5344CB8AC3E}">
        <p14:creationId xmlns:p14="http://schemas.microsoft.com/office/powerpoint/2010/main" val="18189390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MIMG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338333585"/>
              </p:ext>
            </p:extLst>
          </p:nvPr>
        </p:nvGraphicFramePr>
        <p:xfrm>
          <a:off x="990600" y="19645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xmlns="" val="3871567158"/>
                    </a:ext>
                  </a:extLst>
                </a:gridCol>
              </a:tblGrid>
              <a:tr h="365760">
                <a:tc>
                  <a:txBody>
                    <a:bodyPr/>
                    <a:lstStyle/>
                    <a:p>
                      <a:pPr algn="l"/>
                      <a:r>
                        <a:rPr lang="en-US" sz="2000" dirty="0" smtClean="0">
                          <a:solidFill>
                            <a:srgbClr val="2774AE"/>
                          </a:solidFill>
                        </a:rPr>
                        <a:t>General</a:t>
                      </a:r>
                      <a:r>
                        <a:rPr lang="en-US" sz="2000" baseline="0" dirty="0" smtClean="0">
                          <a:solidFill>
                            <a:srgbClr val="2774AE"/>
                          </a:solidFill>
                        </a:rPr>
                        <a:t> Electives (Complete 4 Units)</a:t>
                      </a:r>
                      <a:endParaRPr lang="en-US" sz="20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2000" b="1" dirty="0" smtClean="0">
                          <a:solidFill>
                            <a:schemeClr val="bg1"/>
                          </a:solidFill>
                        </a:rPr>
                        <a:t>MIMG Focus Electives</a:t>
                      </a:r>
                    </a:p>
                    <a:p>
                      <a:pPr algn="l"/>
                      <a:r>
                        <a:rPr lang="en-US" sz="2000" b="1" dirty="0" smtClean="0">
                          <a:solidFill>
                            <a:schemeClr val="bg1"/>
                          </a:solidFill>
                        </a:rPr>
                        <a:t>MIMG C122 and/or 185B, 191H, 198, 199</a:t>
                      </a:r>
                    </a:p>
                    <a:p>
                      <a:pPr algn="l"/>
                      <a:r>
                        <a:rPr lang="en-US" sz="2000" b="1" dirty="0" smtClean="0">
                          <a:solidFill>
                            <a:schemeClr val="bg1"/>
                          </a:solidFill>
                        </a:rPr>
                        <a:t>Other Department-Approved</a:t>
                      </a:r>
                      <a:r>
                        <a:rPr lang="en-US" sz="2000" b="1" baseline="0" dirty="0" smtClean="0">
                          <a:solidFill>
                            <a:schemeClr val="bg1"/>
                          </a:solidFill>
                        </a:rPr>
                        <a:t> Courses</a:t>
                      </a:r>
                      <a:endParaRPr lang="en-US" sz="20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bl>
          </a:graphicData>
        </a:graphic>
      </p:graphicFrame>
    </p:spTree>
    <p:extLst>
      <p:ext uri="{BB962C8B-B14F-4D97-AF65-F5344CB8AC3E}">
        <p14:creationId xmlns:p14="http://schemas.microsoft.com/office/powerpoint/2010/main" val="36566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smtClean="0"/>
              <a:t>60 Units of Upper Division Coursework</a:t>
            </a:r>
            <a:endParaRPr lang="en-US" dirty="0"/>
          </a:p>
        </p:txBody>
      </p:sp>
      <p:sp>
        <p:nvSpPr>
          <p:cNvPr id="5" name="Text Placeholder 4"/>
          <p:cNvSpPr>
            <a:spLocks noGrp="1"/>
          </p:cNvSpPr>
          <p:nvPr>
            <p:ph type="body" sz="quarter" idx="12"/>
          </p:nvPr>
        </p:nvSpPr>
        <p:spPr>
          <a:xfrm>
            <a:off x="640080" y="1737360"/>
            <a:ext cx="7202488" cy="1678665"/>
          </a:xfrm>
        </p:spPr>
        <p:txBody>
          <a:bodyPr/>
          <a:lstStyle/>
          <a:p>
            <a:pPr fontAlgn="base"/>
            <a:r>
              <a:rPr lang="en-US" sz="2000" dirty="0" smtClean="0"/>
              <a:t>MCDB consists of about 49 UD units</a:t>
            </a:r>
          </a:p>
          <a:p>
            <a:pPr fontAlgn="base"/>
            <a:r>
              <a:rPr lang="en-US" sz="2000" dirty="0" smtClean="0"/>
              <a:t>MIMG consists of about 43 UD units</a:t>
            </a:r>
          </a:p>
          <a:p>
            <a:pPr fontAlgn="base"/>
            <a:r>
              <a:rPr lang="en-US" sz="2000" dirty="0" smtClean="0"/>
              <a:t>You must take additional UD courses outside of the major</a:t>
            </a:r>
          </a:p>
          <a:p>
            <a:pPr lvl="1" fontAlgn="base"/>
            <a:r>
              <a:rPr lang="en-US" sz="2000" dirty="0" smtClean="0"/>
              <a:t>Any course numbered 100-199</a:t>
            </a:r>
          </a:p>
          <a:p>
            <a:pPr lvl="1" fontAlgn="base"/>
            <a:r>
              <a:rPr lang="en-US" sz="2000" dirty="0" smtClean="0"/>
              <a:t>Minor </a:t>
            </a:r>
            <a:endParaRPr lang="en-US" sz="2000" dirty="0"/>
          </a:p>
        </p:txBody>
      </p:sp>
    </p:spTree>
    <p:extLst>
      <p:ext uri="{BB962C8B-B14F-4D97-AF65-F5344CB8AC3E}">
        <p14:creationId xmlns:p14="http://schemas.microsoft.com/office/powerpoint/2010/main" val="302253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51319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2B39-BA5B-A04D-B532-3702C897A8CD}"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A77A-C160-7845-9596-1697446AF8DF}"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36198"/>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23L)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81A0F076-23AD-854B-968C-B405C24D46B9}" type="datetime4">
              <a:rPr lang="en-US" smtClean="0"/>
              <a:t>July 28, 2022</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18</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64F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FD76C-8D7E-E545-82E9-5E9636EBC257}"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Questions?</a:t>
            </a:r>
          </a:p>
        </p:txBody>
      </p:sp>
      <p:sp>
        <p:nvSpPr>
          <p:cNvPr id="5" name="Text Placeholder 4"/>
          <p:cNvSpPr>
            <a:spLocks noGrp="1"/>
          </p:cNvSpPr>
          <p:nvPr>
            <p:ph type="body" sz="quarter" idx="12"/>
          </p:nvPr>
        </p:nvSpPr>
        <p:spPr>
          <a:xfrm>
            <a:off x="640080" y="1737360"/>
            <a:ext cx="7202488" cy="1317027"/>
          </a:xfrm>
        </p:spPr>
        <p:txBody>
          <a:bodyPr/>
          <a:lstStyle/>
          <a:p>
            <a:pPr marL="0" indent="0">
              <a:buNone/>
            </a:pPr>
            <a:r>
              <a:rPr lang="en-US" sz="2000"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spTree>
    <p:extLst>
      <p:ext uri="{BB962C8B-B14F-4D97-AF65-F5344CB8AC3E}">
        <p14:creationId xmlns:p14="http://schemas.microsoft.com/office/powerpoint/2010/main" val="5657895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a:t>
            </a:fld>
            <a:endParaRPr lang="en-US"/>
          </a:p>
        </p:txBody>
      </p:sp>
      <p:sp>
        <p:nvSpPr>
          <p:cNvPr id="4" name="Title 3"/>
          <p:cNvSpPr>
            <a:spLocks noGrp="1"/>
          </p:cNvSpPr>
          <p:nvPr>
            <p:ph type="title"/>
          </p:nvPr>
        </p:nvSpPr>
        <p:spPr>
          <a:xfrm>
            <a:off x="550920" y="731520"/>
            <a:ext cx="7678680" cy="444994"/>
          </a:xfrm>
        </p:spPr>
        <p:txBody>
          <a:bodyPr/>
          <a:lstStyle/>
          <a:p>
            <a:r>
              <a:rPr lang="en-US" sz="2500" dirty="0" smtClean="0"/>
              <a:t>MCDB &amp; MIMG New Student Sessions Resources</a:t>
            </a:r>
            <a:endParaRPr lang="en-US" sz="2500" dirty="0"/>
          </a:p>
        </p:txBody>
      </p:sp>
      <p:sp>
        <p:nvSpPr>
          <p:cNvPr id="5" name="Text Placeholder 4"/>
          <p:cNvSpPr>
            <a:spLocks noGrp="1"/>
          </p:cNvSpPr>
          <p:nvPr>
            <p:ph type="body" sz="quarter" idx="12"/>
          </p:nvPr>
        </p:nvSpPr>
        <p:spPr>
          <a:xfrm>
            <a:off x="228600" y="1888331"/>
            <a:ext cx="8001000" cy="1027974"/>
          </a:xfrm>
        </p:spPr>
        <p:txBody>
          <a:bodyPr/>
          <a:lstStyle/>
          <a:p>
            <a:pPr marL="0" indent="0">
              <a:buNone/>
            </a:pPr>
            <a:r>
              <a:rPr lang="en-US" sz="2400" b="1" dirty="0" smtClean="0">
                <a:solidFill>
                  <a:schemeClr val="accent5"/>
                </a:solidFill>
              </a:rPr>
              <a:t>https</a:t>
            </a:r>
            <a:r>
              <a:rPr lang="en-US" sz="2400" b="1" dirty="0">
                <a:solidFill>
                  <a:schemeClr val="accent5"/>
                </a:solidFill>
              </a:rPr>
              <a:t>://www.mcdb.ucla.edu/new-student-sessions</a:t>
            </a:r>
            <a:r>
              <a:rPr lang="en-US" sz="2400" b="1" dirty="0" smtClean="0">
                <a:solidFill>
                  <a:schemeClr val="accent5"/>
                </a:solidFill>
              </a:rPr>
              <a:t>/ </a:t>
            </a:r>
          </a:p>
          <a:p>
            <a:pPr marL="0" indent="0">
              <a:buNone/>
            </a:pPr>
            <a:endParaRPr lang="en-US" sz="1800" b="1" dirty="0"/>
          </a:p>
          <a:p>
            <a:pPr marL="0" indent="0">
              <a:buNone/>
            </a:pPr>
            <a:r>
              <a:rPr lang="en-US" sz="1800" dirty="0" smtClean="0"/>
              <a:t>Bookmark the MCDB &amp; MIMG New Student Sessions Packet!</a:t>
            </a:r>
            <a:endParaRPr lang="en-US" sz="1800" dirty="0">
              <a:solidFill>
                <a:srgbClr val="FFC72B"/>
              </a:solidFill>
            </a:endParaRPr>
          </a:p>
        </p:txBody>
      </p:sp>
    </p:spTree>
    <p:extLst>
      <p:ext uri="{BB962C8B-B14F-4D97-AF65-F5344CB8AC3E}">
        <p14:creationId xmlns:p14="http://schemas.microsoft.com/office/powerpoint/2010/main" val="10143016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17773957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xmlns="" id="{5EB5834C-B535-214C-A241-352B0FC84222}"/>
              </a:ext>
            </a:extLst>
          </p:cNvPr>
          <p:cNvSpPr>
            <a:spLocks noGrp="1"/>
          </p:cNvSpPr>
          <p:nvPr>
            <p:ph type="dt" sz="half" idx="2"/>
          </p:nvPr>
        </p:nvSpPr>
        <p:spPr/>
        <p:txBody>
          <a:bodyPr/>
          <a:lstStyle/>
          <a:p>
            <a:fld id="{0D69994C-36FF-FD43-BBE3-42F1B2BD8C98}"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72E4767F-322B-4B4B-B6B9-F19E9D6F9014}"/>
              </a:ext>
            </a:extLst>
          </p:cNvPr>
          <p:cNvSpPr>
            <a:spLocks noGrp="1"/>
          </p:cNvSpPr>
          <p:nvPr>
            <p:ph type="sldNum" sz="quarter" idx="4"/>
          </p:nvPr>
        </p:nvSpPr>
        <p:spPr/>
        <p:txBody>
          <a:bodyPr/>
          <a:lstStyle/>
          <a:p>
            <a:fld id="{8368066F-241F-DA46-A244-6F6C08E1BFA8}" type="slidenum">
              <a:rPr lang="en-US" smtClean="0"/>
              <a:pPr/>
              <a:t>21</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3566160" cy="391389"/>
          </a:xfrm>
        </p:spPr>
        <p:txBody>
          <a:bodyPr/>
          <a:lstStyle/>
          <a:p>
            <a:r>
              <a:rPr lang="en-US" dirty="0"/>
              <a:t>Molecular, cell and developmental biology</a:t>
            </a:r>
          </a:p>
        </p:txBody>
      </p:sp>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28, 2022</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3</a:t>
            </a:fld>
            <a:endParaRPr lang="en-US"/>
          </a:p>
        </p:txBody>
      </p:sp>
      <p:sp>
        <p:nvSpPr>
          <p:cNvPr id="5" name="Text Placeholder 4"/>
          <p:cNvSpPr>
            <a:spLocks noGrp="1"/>
          </p:cNvSpPr>
          <p:nvPr>
            <p:ph type="body" sz="quarter" idx="13"/>
          </p:nvPr>
        </p:nvSpPr>
        <p:spPr>
          <a:xfrm>
            <a:off x="4297680" y="1737360"/>
            <a:ext cx="3566160" cy="391389"/>
          </a:xfrm>
        </p:spPr>
        <p:txBody>
          <a:bodyPr/>
          <a:lstStyle/>
          <a:p>
            <a:r>
              <a:rPr lang="en-US" dirty="0"/>
              <a:t>Microbiology, immunology and molecular genetics</a:t>
            </a:r>
          </a:p>
        </p:txBody>
      </p:sp>
      <p:sp>
        <p:nvSpPr>
          <p:cNvPr id="6" name="Title 5"/>
          <p:cNvSpPr>
            <a:spLocks noGrp="1"/>
          </p:cNvSpPr>
          <p:nvPr>
            <p:ph type="title"/>
          </p:nvPr>
        </p:nvSpPr>
        <p:spPr>
          <a:xfrm>
            <a:off x="550920" y="731519"/>
            <a:ext cx="7315200" cy="515526"/>
          </a:xfrm>
        </p:spPr>
        <p:txBody>
          <a:bodyPr/>
          <a:lstStyle/>
          <a:p>
            <a:r>
              <a:rPr lang="en-US" dirty="0"/>
              <a:t>Advisor Information</a:t>
            </a:r>
          </a:p>
        </p:txBody>
      </p:sp>
      <p:sp>
        <p:nvSpPr>
          <p:cNvPr id="7" name="Text Placeholder 6"/>
          <p:cNvSpPr>
            <a:spLocks noGrp="1"/>
          </p:cNvSpPr>
          <p:nvPr>
            <p:ph type="body" sz="quarter" idx="15"/>
          </p:nvPr>
        </p:nvSpPr>
        <p:spPr>
          <a:xfrm>
            <a:off x="548323" y="2193131"/>
            <a:ext cx="3642677" cy="1745606"/>
          </a:xfrm>
        </p:spPr>
        <p:txBody>
          <a:bodyPr/>
          <a:lstStyle/>
          <a:p>
            <a:endParaRPr lang="en-US" dirty="0"/>
          </a:p>
          <a:p>
            <a:r>
              <a:rPr lang="en-US" dirty="0"/>
              <a:t>Connie Firestone and Maggie Schmall</a:t>
            </a:r>
            <a:br>
              <a:rPr lang="en-US" dirty="0"/>
            </a:br>
            <a:endParaRPr lang="en-US" dirty="0"/>
          </a:p>
          <a:p>
            <a:r>
              <a:rPr lang="en-US" dirty="0"/>
              <a:t>Email: </a:t>
            </a:r>
            <a:r>
              <a:rPr lang="en-US" u="sng" dirty="0">
                <a:solidFill>
                  <a:srgbClr val="FFD100"/>
                </a:solidFill>
              </a:rPr>
              <a:t>undergradmcdb@lifesci.ucla.edu</a:t>
            </a:r>
          </a:p>
          <a:p>
            <a:r>
              <a:rPr lang="en-US" u="sng" dirty="0">
                <a:solidFill>
                  <a:srgbClr val="FFD100"/>
                </a:solidFill>
              </a:rPr>
              <a:t/>
            </a:r>
            <a:br>
              <a:rPr lang="en-US" u="sng" dirty="0">
                <a:solidFill>
                  <a:srgbClr val="FFD100"/>
                </a:solidFill>
              </a:rPr>
            </a:br>
            <a:r>
              <a:rPr lang="en-US" dirty="0"/>
              <a:t>Website: </a:t>
            </a:r>
            <a:r>
              <a:rPr lang="en-US" u="sng" dirty="0">
                <a:solidFill>
                  <a:srgbClr val="FFD100"/>
                </a:solidFill>
              </a:rPr>
              <a:t>www.mcdb.ucla.edu</a:t>
            </a:r>
          </a:p>
          <a:p>
            <a:endParaRPr lang="en-US" dirty="0"/>
          </a:p>
        </p:txBody>
      </p:sp>
      <p:sp>
        <p:nvSpPr>
          <p:cNvPr id="8" name="Text Placeholder 7"/>
          <p:cNvSpPr>
            <a:spLocks noGrp="1"/>
          </p:cNvSpPr>
          <p:nvPr>
            <p:ph type="body" sz="quarter" idx="16"/>
          </p:nvPr>
        </p:nvSpPr>
        <p:spPr>
          <a:xfrm>
            <a:off x="4291501" y="2193131"/>
            <a:ext cx="3566477" cy="1472198"/>
          </a:xfrm>
        </p:spPr>
        <p:txBody>
          <a:bodyPr/>
          <a:lstStyle/>
          <a:p>
            <a:endParaRPr lang="en-US" dirty="0"/>
          </a:p>
          <a:p>
            <a:r>
              <a:rPr lang="en-US" smtClean="0"/>
              <a:t>Tasha Taylor</a:t>
            </a:r>
            <a:endParaRPr lang="en-US" dirty="0"/>
          </a:p>
          <a:p>
            <a:r>
              <a:rPr lang="en-US" dirty="0"/>
              <a:t/>
            </a:r>
            <a:br>
              <a:rPr lang="en-US" dirty="0"/>
            </a:br>
            <a:r>
              <a:rPr lang="en-US" dirty="0"/>
              <a:t>Email: </a:t>
            </a:r>
            <a:r>
              <a:rPr lang="en-US" u="sng" dirty="0">
                <a:solidFill>
                  <a:srgbClr val="FFD100"/>
                </a:solidFill>
              </a:rPr>
              <a:t>undergrad@microbio.ucla.edu</a:t>
            </a:r>
          </a:p>
          <a:p>
            <a:r>
              <a:rPr lang="en-US" dirty="0"/>
              <a:t/>
            </a:r>
            <a:br>
              <a:rPr lang="en-US" dirty="0"/>
            </a:br>
            <a:r>
              <a:rPr lang="en-US" dirty="0"/>
              <a:t>Website: </a:t>
            </a:r>
            <a:r>
              <a:rPr lang="en-US" u="sng" dirty="0">
                <a:solidFill>
                  <a:srgbClr val="FFD100"/>
                </a:solidFill>
              </a:rPr>
              <a:t>www.mimg.ucla.edu </a:t>
            </a:r>
          </a:p>
        </p:txBody>
      </p:sp>
    </p:spTree>
    <p:extLst>
      <p:ext uri="{BB962C8B-B14F-4D97-AF65-F5344CB8AC3E}">
        <p14:creationId xmlns:p14="http://schemas.microsoft.com/office/powerpoint/2010/main" val="163744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4</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757160" cy="1305486"/>
          </a:xfrm>
        </p:spPr>
        <p:txBody>
          <a:bodyPr/>
          <a:lstStyle/>
          <a:p>
            <a:pPr marL="342900" indent="-342900">
              <a:buFont typeface="Arial"/>
              <a:buChar char="•"/>
            </a:pPr>
            <a:r>
              <a:rPr lang="en-US" sz="2000" dirty="0" smtClean="0"/>
              <a:t>Five upper division core courses</a:t>
            </a:r>
            <a:endParaRPr lang="en-US" sz="2000" dirty="0"/>
          </a:p>
          <a:p>
            <a:pPr marL="342900" indent="-342900">
              <a:buFont typeface="Arial"/>
              <a:buChar char="•"/>
            </a:pPr>
            <a:r>
              <a:rPr lang="en-US" sz="2000" dirty="0" smtClean="0"/>
              <a:t>Laboratory requirement</a:t>
            </a:r>
            <a:endParaRPr lang="en-US" sz="2000" dirty="0"/>
          </a:p>
          <a:p>
            <a:pPr marL="342900" indent="-342900">
              <a:buFont typeface="Arial"/>
              <a:buChar char="•"/>
            </a:pPr>
            <a:r>
              <a:rPr lang="en-US" sz="2000" dirty="0" smtClean="0"/>
              <a:t>20 units of approved upper division electives</a:t>
            </a:r>
          </a:p>
        </p:txBody>
      </p:sp>
      <p:sp>
        <p:nvSpPr>
          <p:cNvPr id="3" name="Title 2"/>
          <p:cNvSpPr>
            <a:spLocks noGrp="1"/>
          </p:cNvSpPr>
          <p:nvPr>
            <p:ph type="title"/>
          </p:nvPr>
        </p:nvSpPr>
        <p:spPr>
          <a:xfrm>
            <a:off x="550920" y="731519"/>
            <a:ext cx="7315200" cy="515526"/>
          </a:xfrm>
        </p:spPr>
        <p:txBody>
          <a:bodyPr/>
          <a:lstStyle/>
          <a:p>
            <a:r>
              <a:rPr lang="en-US" dirty="0" smtClean="0"/>
              <a:t>MCDB Major Requirements</a:t>
            </a:r>
            <a:endParaRPr lang="en-US" dirty="0"/>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28, 2022</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5</a:t>
            </a:fld>
            <a:endParaRPr lang="en-US" dirty="0"/>
          </a:p>
        </p:txBody>
      </p:sp>
    </p:spTree>
    <p:extLst>
      <p:ext uri="{BB962C8B-B14F-4D97-AF65-F5344CB8AC3E}">
        <p14:creationId xmlns:p14="http://schemas.microsoft.com/office/powerpoint/2010/main" val="6016470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MCDB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1531750700"/>
              </p:ext>
            </p:extLst>
          </p:nvPr>
        </p:nvGraphicFramePr>
        <p:xfrm>
          <a:off x="755538" y="1736725"/>
          <a:ext cx="7381464" cy="21945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xmlns="" val="3871567158"/>
                    </a:ext>
                  </a:extLst>
                </a:gridCol>
              </a:tblGrid>
              <a:tr h="365760">
                <a:tc>
                  <a:txBody>
                    <a:bodyPr/>
                    <a:lstStyle/>
                    <a:p>
                      <a:pPr algn="l"/>
                      <a:r>
                        <a:rPr lang="en-US" sz="1400" dirty="0" smtClean="0">
                          <a:solidFill>
                            <a:srgbClr val="2774AE"/>
                          </a:solidFill>
                        </a:rPr>
                        <a:t>Upper Division Core Requirements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1400" b="1" dirty="0" smtClean="0">
                          <a:solidFill>
                            <a:schemeClr val="bg1"/>
                          </a:solidFill>
                        </a:rPr>
                        <a:t>CHEM</a:t>
                      </a:r>
                      <a:r>
                        <a:rPr lang="en-US" sz="1400" b="1" baseline="0" dirty="0" smtClean="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r h="365760">
                <a:tc>
                  <a:txBody>
                    <a:bodyPr/>
                    <a:lstStyle/>
                    <a:p>
                      <a:pPr algn="l"/>
                      <a:r>
                        <a:rPr lang="en-US" sz="1400" b="1" dirty="0" smtClean="0">
                          <a:solidFill>
                            <a:schemeClr val="bg1"/>
                          </a:solidFill>
                        </a:rPr>
                        <a:t>LIFESCI 107 – Genetics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172851612"/>
                  </a:ext>
                </a:extLst>
              </a:tr>
              <a:tr h="365760">
                <a:tc>
                  <a:txBody>
                    <a:bodyPr/>
                    <a:lstStyle/>
                    <a:p>
                      <a:pPr algn="l"/>
                      <a:r>
                        <a:rPr lang="en-US" sz="1400" b="1" dirty="0" smtClean="0">
                          <a:solidFill>
                            <a:schemeClr val="bg1"/>
                          </a:solidFill>
                        </a:rPr>
                        <a:t>MCDB 165A – Biology of Cells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389758339"/>
                  </a:ext>
                </a:extLst>
              </a:tr>
              <a:tr h="365760">
                <a:tc>
                  <a:txBody>
                    <a:bodyPr/>
                    <a:lstStyle/>
                    <a:p>
                      <a:pPr algn="l"/>
                      <a:r>
                        <a:rPr lang="en-US" sz="1400" b="1" dirty="0" smtClean="0">
                          <a:solidFill>
                            <a:schemeClr val="bg1"/>
                          </a:solidFill>
                        </a:rPr>
                        <a:t>MCDB 138 – Developmental</a:t>
                      </a:r>
                      <a:r>
                        <a:rPr lang="en-US" sz="1400" b="1" baseline="0" dirty="0" smtClean="0">
                          <a:solidFill>
                            <a:schemeClr val="bg1"/>
                          </a:solidFill>
                        </a:rPr>
                        <a:t>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3386133237"/>
                  </a:ext>
                </a:extLst>
              </a:tr>
              <a:tr h="365760">
                <a:tc>
                  <a:txBody>
                    <a:bodyPr/>
                    <a:lstStyle/>
                    <a:p>
                      <a:pPr algn="l"/>
                      <a:r>
                        <a:rPr lang="en-US" sz="1400" b="1" dirty="0" smtClean="0">
                          <a:solidFill>
                            <a:schemeClr val="bg1"/>
                          </a:solidFill>
                        </a:rPr>
                        <a:t>MCDB 144 – Molecular</a:t>
                      </a:r>
                      <a:r>
                        <a:rPr lang="en-US" sz="1400" b="1" baseline="0" dirty="0" smtClean="0">
                          <a:solidFill>
                            <a:schemeClr val="bg1"/>
                          </a:solidFill>
                        </a:rPr>
                        <a:t> Biology of Cellular Processes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472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MCDB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2942119046"/>
              </p:ext>
            </p:extLst>
          </p:nvPr>
        </p:nvGraphicFramePr>
        <p:xfrm>
          <a:off x="755538" y="1736725"/>
          <a:ext cx="7381464" cy="2407919"/>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xmlns="" val="3871567158"/>
                    </a:ext>
                  </a:extLst>
                </a:gridCol>
              </a:tblGrid>
              <a:tr h="365760">
                <a:tc>
                  <a:txBody>
                    <a:bodyPr/>
                    <a:lstStyle/>
                    <a:p>
                      <a:pPr algn="l"/>
                      <a:r>
                        <a:rPr lang="en-US" sz="1400" dirty="0" smtClean="0">
                          <a:solidFill>
                            <a:srgbClr val="2774AE"/>
                          </a:solidFill>
                        </a:rPr>
                        <a:t>Laboratory Requirement (Choose</a:t>
                      </a:r>
                      <a:r>
                        <a:rPr lang="en-US" sz="1400" baseline="0" dirty="0" smtClean="0">
                          <a:solidFill>
                            <a:srgbClr val="2774AE"/>
                          </a:solidFill>
                        </a:rPr>
                        <a:t> One)</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xmlns="" val="2980189649"/>
                  </a:ext>
                </a:extLst>
              </a:tr>
              <a:tr h="365760">
                <a:tc>
                  <a:txBody>
                    <a:bodyPr/>
                    <a:lstStyle/>
                    <a:p>
                      <a:pPr algn="l"/>
                      <a:r>
                        <a:rPr lang="en-US" sz="1400" b="1" dirty="0" smtClean="0">
                          <a:solidFill>
                            <a:schemeClr val="bg1"/>
                          </a:solidFill>
                        </a:rPr>
                        <a:t>1.</a:t>
                      </a:r>
                      <a:r>
                        <a:rPr lang="en-US" sz="1400" b="1" baseline="0" dirty="0" smtClean="0">
                          <a:solidFill>
                            <a:schemeClr val="bg1"/>
                          </a:solidFill>
                        </a:rPr>
                        <a:t> MCDB 104AL – Research Immersion Lab in Developmental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r h="365760">
                <a:tc>
                  <a:txBody>
                    <a:bodyPr/>
                    <a:lstStyle/>
                    <a:p>
                      <a:pPr algn="l"/>
                      <a:r>
                        <a:rPr lang="en-US" sz="1400" b="1" dirty="0" smtClean="0">
                          <a:solidFill>
                            <a:schemeClr val="bg1"/>
                          </a:solidFill>
                        </a:rPr>
                        <a:t>2. MCDB 187AL</a:t>
                      </a:r>
                      <a:r>
                        <a:rPr lang="en-US" sz="1400" b="1" baseline="0" dirty="0" smtClean="0">
                          <a:solidFill>
                            <a:schemeClr val="bg1"/>
                          </a:solidFill>
                        </a:rPr>
                        <a:t> – Research Immersion Lab in Genomic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172851612"/>
                  </a:ext>
                </a:extLst>
              </a:tr>
              <a:tr h="365760">
                <a:tc>
                  <a:txBody>
                    <a:bodyPr/>
                    <a:lstStyle/>
                    <a:p>
                      <a:pPr algn="l"/>
                      <a:r>
                        <a:rPr lang="en-US" sz="1400" b="1" dirty="0" smtClean="0">
                          <a:solidFill>
                            <a:schemeClr val="bg1"/>
                          </a:solidFill>
                        </a:rPr>
                        <a:t>3. MCDB 150AL – Research Immersion Lab in Plant-Microbe Ecology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389758339"/>
                  </a:ext>
                </a:extLst>
              </a:tr>
              <a:tr h="365760">
                <a:tc>
                  <a:txBody>
                    <a:bodyPr/>
                    <a:lstStyle/>
                    <a:p>
                      <a:pPr algn="l"/>
                      <a:r>
                        <a:rPr lang="en-US" sz="1400" b="1" dirty="0" smtClean="0">
                          <a:solidFill>
                            <a:schemeClr val="bg1"/>
                          </a:solidFill>
                        </a:rPr>
                        <a:t>4. MCDB 196B – Research</a:t>
                      </a:r>
                      <a:r>
                        <a:rPr lang="en-US" sz="1400" b="1" baseline="0" dirty="0" smtClean="0">
                          <a:solidFill>
                            <a:schemeClr val="bg1"/>
                          </a:solidFill>
                        </a:rPr>
                        <a:t> Apprenticeship II </a:t>
                      </a:r>
                    </a:p>
                    <a:p>
                      <a:pPr algn="l"/>
                      <a:r>
                        <a:rPr lang="en-US" sz="1400" b="1" baseline="0" dirty="0" smtClean="0">
                          <a:solidFill>
                            <a:schemeClr val="bg1"/>
                          </a:solidFill>
                        </a:rPr>
                        <a:t>    + MCDB 180B – Scientific Analysis &amp; Communication II</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3386133237"/>
                  </a:ext>
                </a:extLst>
              </a:tr>
              <a:tr h="365760">
                <a:tc>
                  <a:txBody>
                    <a:bodyPr/>
                    <a:lstStyle/>
                    <a:p>
                      <a:pPr algn="l"/>
                      <a:r>
                        <a:rPr lang="en-US" sz="1400" b="1" dirty="0" smtClean="0">
                          <a:solidFill>
                            <a:schemeClr val="bg1"/>
                          </a:solidFill>
                        </a:rPr>
                        <a:t>5. MCDB 196B,</a:t>
                      </a:r>
                      <a:r>
                        <a:rPr lang="en-US" sz="1400" b="1" baseline="0" dirty="0" smtClean="0">
                          <a:solidFill>
                            <a:schemeClr val="bg1"/>
                          </a:solidFill>
                        </a:rPr>
                        <a:t> 198B/C, 199B/C </a:t>
                      </a:r>
                    </a:p>
                    <a:p>
                      <a:pPr algn="l"/>
                      <a:r>
                        <a:rPr lang="en-US" sz="1400" b="1" baseline="0" dirty="0" smtClean="0">
                          <a:solidFill>
                            <a:schemeClr val="bg1"/>
                          </a:solidFill>
                        </a:rPr>
                        <a:t>    + MCDB 145 – Appreciation &amp; Critical Review of Biomedical Research</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865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a16="http://schemas.microsoft.com/office/drawing/2014/main" xmlns=""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xmlns="" id="{258E3AB8-E0C4-D946-82FA-F9ADCBB5FE71}"/>
              </a:ext>
            </a:extLst>
          </p:cNvPr>
          <p:cNvSpPr>
            <a:spLocks noGrp="1"/>
          </p:cNvSpPr>
          <p:nvPr>
            <p:ph type="title"/>
          </p:nvPr>
        </p:nvSpPr>
        <p:spPr>
          <a:xfrm>
            <a:off x="548640" y="731520"/>
            <a:ext cx="7315200" cy="515526"/>
          </a:xfrm>
        </p:spPr>
        <p:txBody>
          <a:bodyPr/>
          <a:lstStyle/>
          <a:p>
            <a:r>
              <a:rPr lang="en-US" dirty="0" smtClean="0"/>
              <a:t>MCDB Major Requirements</a:t>
            </a:r>
            <a:endParaRPr lang="en-US" dirty="0"/>
          </a:p>
        </p:txBody>
      </p:sp>
      <p:graphicFrame>
        <p:nvGraphicFramePr>
          <p:cNvPr id="7" name="Table Placeholder 6">
            <a:extLst>
              <a:ext uri="{FF2B5EF4-FFF2-40B4-BE49-F238E27FC236}">
                <a16:creationId xmlns:a16="http://schemas.microsoft.com/office/drawing/2014/main" xmlns="" id="{89F6AAAA-888C-2C4E-B127-3A9BF3829718}"/>
              </a:ext>
            </a:extLst>
          </p:cNvPr>
          <p:cNvGraphicFramePr>
            <a:graphicFrameLocks noGrp="1"/>
          </p:cNvGraphicFramePr>
          <p:nvPr>
            <p:ph type="tbl" sz="quarter" idx="13"/>
            <p:extLst>
              <p:ext uri="{D42A27DB-BD31-4B8C-83A1-F6EECF244321}">
                <p14:modId xmlns:p14="http://schemas.microsoft.com/office/powerpoint/2010/main" val="1230747058"/>
              </p:ext>
            </p:extLst>
          </p:nvPr>
        </p:nvGraphicFramePr>
        <p:xfrm>
          <a:off x="755538" y="1736725"/>
          <a:ext cx="7381464" cy="1463040"/>
        </p:xfrm>
        <a:graphic>
          <a:graphicData uri="http://schemas.openxmlformats.org/drawingml/2006/table">
            <a:tbl>
              <a:tblPr firstRow="1">
                <a:tableStyleId>{5C22544A-7EE6-4342-B048-85BDC9FD1C3A}</a:tableStyleId>
              </a:tblPr>
              <a:tblGrid>
                <a:gridCol w="1454262">
                  <a:extLst>
                    <a:ext uri="{9D8B030D-6E8A-4147-A177-3AD203B41FA5}">
                      <a16:colId xmlns:a16="http://schemas.microsoft.com/office/drawing/2014/main" xmlns="" val="3871567158"/>
                    </a:ext>
                  </a:extLst>
                </a:gridCol>
                <a:gridCol w="5927202"/>
              </a:tblGrid>
              <a:tr h="365760">
                <a:tc gridSpan="2">
                  <a:txBody>
                    <a:bodyPr/>
                    <a:lstStyle/>
                    <a:p>
                      <a:pPr algn="l"/>
                      <a:r>
                        <a:rPr lang="en-US" sz="1400" dirty="0" smtClean="0">
                          <a:solidFill>
                            <a:srgbClr val="2774AE"/>
                          </a:solidFill>
                        </a:rPr>
                        <a:t>20 Units of Approved</a:t>
                      </a:r>
                      <a:r>
                        <a:rPr lang="en-US" sz="1400" baseline="0" dirty="0" smtClean="0">
                          <a:solidFill>
                            <a:srgbClr val="2774AE"/>
                          </a:solidFill>
                        </a:rPr>
                        <a:t> Upper </a:t>
                      </a:r>
                      <a:r>
                        <a:rPr lang="en-US" sz="1400" dirty="0" smtClean="0">
                          <a:solidFill>
                            <a:srgbClr val="2774AE"/>
                          </a:solidFill>
                        </a:rPr>
                        <a:t>Division Electives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endParaRPr lang="en-US"/>
                    </a:p>
                  </a:txBody>
                  <a:tcPr/>
                </a:tc>
                <a:extLst>
                  <a:ext uri="{0D108BD9-81ED-4DB2-BD59-A6C34878D82A}">
                    <a16:rowId xmlns:a16="http://schemas.microsoft.com/office/drawing/2014/main" xmlns="" val="2980189649"/>
                  </a:ext>
                </a:extLst>
              </a:tr>
              <a:tr h="365760">
                <a:tc>
                  <a:txBody>
                    <a:bodyPr/>
                    <a:lstStyle/>
                    <a:p>
                      <a:pPr algn="l"/>
                      <a:r>
                        <a:rPr lang="en-US" sz="1400" b="1" dirty="0" smtClean="0">
                          <a:solidFill>
                            <a:schemeClr val="bg1"/>
                          </a:solidFill>
                        </a:rPr>
                        <a:t>Category 1</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smtClean="0">
                          <a:solidFill>
                            <a:schemeClr val="bg1"/>
                          </a:solidFill>
                        </a:rPr>
                        <a:t>5</a:t>
                      </a:r>
                      <a:r>
                        <a:rPr lang="en-US" sz="1400" b="1" baseline="0" dirty="0" smtClean="0">
                          <a:solidFill>
                            <a:schemeClr val="bg1"/>
                          </a:solidFill>
                        </a:rPr>
                        <a:t> units from Category 1</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1962780936"/>
                  </a:ext>
                </a:extLst>
              </a:tr>
              <a:tr h="365760">
                <a:tc>
                  <a:txBody>
                    <a:bodyPr/>
                    <a:lstStyle/>
                    <a:p>
                      <a:pPr algn="l"/>
                      <a:r>
                        <a:rPr lang="en-US" sz="1400" b="1" dirty="0" smtClean="0">
                          <a:solidFill>
                            <a:schemeClr val="bg1"/>
                          </a:solidFill>
                        </a:rPr>
                        <a:t>Category 2</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smtClean="0">
                          <a:solidFill>
                            <a:schemeClr val="bg1"/>
                          </a:solidFill>
                        </a:rPr>
                        <a:t>5</a:t>
                      </a:r>
                      <a:r>
                        <a:rPr lang="en-US" sz="1400" b="1" baseline="0" dirty="0" smtClean="0">
                          <a:solidFill>
                            <a:schemeClr val="bg1"/>
                          </a:solidFill>
                        </a:rPr>
                        <a:t> units from Category 1 or 2</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172851612"/>
                  </a:ext>
                </a:extLst>
              </a:tr>
              <a:tr h="365760">
                <a:tc>
                  <a:txBody>
                    <a:bodyPr/>
                    <a:lstStyle/>
                    <a:p>
                      <a:pPr algn="l"/>
                      <a:r>
                        <a:rPr lang="en-US" sz="1400" b="1" dirty="0" smtClean="0">
                          <a:solidFill>
                            <a:schemeClr val="bg1"/>
                          </a:solidFill>
                        </a:rPr>
                        <a:t>Category 3</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smtClean="0">
                          <a:solidFill>
                            <a:schemeClr val="bg1"/>
                          </a:solidFill>
                        </a:rPr>
                        <a:t>10 units of Category 1, 2, or 3</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xmlns="" val="2389758339"/>
                  </a:ext>
                </a:extLst>
              </a:tr>
            </a:tbl>
          </a:graphicData>
        </a:graphic>
      </p:graphicFrame>
    </p:spTree>
    <p:extLst>
      <p:ext uri="{BB962C8B-B14F-4D97-AF65-F5344CB8AC3E}">
        <p14:creationId xmlns:p14="http://schemas.microsoft.com/office/powerpoint/2010/main" val="27543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401666"/>
          </a:xfrm>
        </p:spPr>
        <p:txBody>
          <a:bodyPr/>
          <a:lstStyle/>
          <a:p>
            <a:pPr marL="342900" indent="-342900">
              <a:buFont typeface="Arial"/>
              <a:buChar char="•"/>
            </a:pPr>
            <a:r>
              <a:rPr lang="en-US" sz="2000" dirty="0" smtClean="0"/>
              <a:t>Five upper division Foundation courses</a:t>
            </a:r>
            <a:endParaRPr lang="en-US" sz="2000" dirty="0"/>
          </a:p>
          <a:p>
            <a:pPr marL="342900" indent="-342900">
              <a:buFont typeface="Arial"/>
              <a:buChar char="•"/>
            </a:pPr>
            <a:r>
              <a:rPr lang="en-US" sz="2000" dirty="0" smtClean="0"/>
              <a:t>Lab courses</a:t>
            </a:r>
            <a:endParaRPr lang="en-US" sz="2000" dirty="0"/>
          </a:p>
          <a:p>
            <a:pPr marL="342900" indent="-342900">
              <a:buFont typeface="Arial"/>
              <a:buChar char="•"/>
            </a:pPr>
            <a:r>
              <a:rPr lang="en-US" sz="2000" dirty="0" smtClean="0"/>
              <a:t>Two focus electives</a:t>
            </a:r>
          </a:p>
          <a:p>
            <a:pPr marL="342900" indent="-342900">
              <a:buFont typeface="Arial"/>
              <a:buChar char="•"/>
            </a:pPr>
            <a:r>
              <a:rPr lang="en-US" sz="2000" dirty="0" smtClean="0"/>
              <a:t>General elective (4 units)</a:t>
            </a:r>
          </a:p>
        </p:txBody>
      </p:sp>
      <p:sp>
        <p:nvSpPr>
          <p:cNvPr id="3" name="Title 2"/>
          <p:cNvSpPr>
            <a:spLocks noGrp="1"/>
          </p:cNvSpPr>
          <p:nvPr>
            <p:ph type="title"/>
          </p:nvPr>
        </p:nvSpPr>
        <p:spPr>
          <a:xfrm>
            <a:off x="550920" y="731519"/>
            <a:ext cx="7315200" cy="515526"/>
          </a:xfrm>
        </p:spPr>
        <p:txBody>
          <a:bodyPr/>
          <a:lstStyle/>
          <a:p>
            <a:r>
              <a:rPr lang="en-US" dirty="0" smtClean="0"/>
              <a:t>MIMG Major Requirements</a:t>
            </a:r>
            <a:endParaRPr lang="en-US" dirty="0"/>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28, 2022</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9</a:t>
            </a:fld>
            <a:endParaRPr lang="en-US" dirty="0"/>
          </a:p>
        </p:txBody>
      </p:sp>
    </p:spTree>
    <p:extLst>
      <p:ext uri="{BB962C8B-B14F-4D97-AF65-F5344CB8AC3E}">
        <p14:creationId xmlns:p14="http://schemas.microsoft.com/office/powerpoint/2010/main" val="1634589428"/>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xmlns=""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789</TotalTime>
  <Words>722</Words>
  <Application>Microsoft Macintosh PowerPoint</Application>
  <PresentationFormat>Custom</PresentationFormat>
  <Paragraphs>183</Paragraphs>
  <Slides>21</Slides>
  <Notes>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presentation-04</vt:lpstr>
      <vt:lpstr>2_presentation-04</vt:lpstr>
      <vt:lpstr>New Student Sessions 2022</vt:lpstr>
      <vt:lpstr>MCDB &amp; MIMG New Student Sessions Resources</vt:lpstr>
      <vt:lpstr>Advisor Information</vt:lpstr>
      <vt:lpstr>Join our Listserv</vt:lpstr>
      <vt:lpstr>MCDB Major Requirements</vt:lpstr>
      <vt:lpstr>MCDB Major Requirements</vt:lpstr>
      <vt:lpstr>MCDB Major Requirements</vt:lpstr>
      <vt:lpstr>MCDB Major Requirements</vt:lpstr>
      <vt:lpstr>MIMG Major Requirements</vt:lpstr>
      <vt:lpstr>MIMG Major Requirements</vt:lpstr>
      <vt:lpstr>MIMG Major Requirements</vt:lpstr>
      <vt:lpstr>MIMG Major Requirements</vt:lpstr>
      <vt:lpstr>MIMG Major Requirements</vt:lpstr>
      <vt:lpstr>60 Units of Upper Division Coursework</vt:lpstr>
      <vt:lpstr>Getting Involved in Research</vt:lpstr>
      <vt:lpstr>Tips for New Students</vt:lpstr>
      <vt:lpstr>Medical School Requirements</vt:lpstr>
      <vt:lpstr>PowerPoint Presentation</vt:lpstr>
      <vt:lpstr>Questions?</vt:lpstr>
      <vt:lpstr>Join our Listserv</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Maggie Schmall</cp:lastModifiedBy>
  <cp:revision>58</cp:revision>
  <dcterms:created xsi:type="dcterms:W3CDTF">2020-06-23T17:48:14Z</dcterms:created>
  <dcterms:modified xsi:type="dcterms:W3CDTF">2022-07-29T02:02:54Z</dcterms:modified>
</cp:coreProperties>
</file>