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3"/>
  </p:notesMasterIdLst>
  <p:handoutMasterIdLst>
    <p:handoutMasterId r:id="rId24"/>
  </p:handoutMasterIdLst>
  <p:sldIdLst>
    <p:sldId id="275" r:id="rId3"/>
    <p:sldId id="296" r:id="rId4"/>
    <p:sldId id="277" r:id="rId5"/>
    <p:sldId id="278" r:id="rId6"/>
    <p:sldId id="273" r:id="rId7"/>
    <p:sldId id="279" r:id="rId8"/>
    <p:sldId id="281" r:id="rId9"/>
    <p:sldId id="282" r:id="rId10"/>
    <p:sldId id="284" r:id="rId11"/>
    <p:sldId id="283" r:id="rId12"/>
    <p:sldId id="286" r:id="rId13"/>
    <p:sldId id="287" r:id="rId14"/>
    <p:sldId id="288" r:id="rId15"/>
    <p:sldId id="290" r:id="rId16"/>
    <p:sldId id="291" r:id="rId17"/>
    <p:sldId id="292" r:id="rId18"/>
    <p:sldId id="293" r:id="rId19"/>
    <p:sldId id="294" r:id="rId20"/>
    <p:sldId id="295" r:id="rId21"/>
    <p:sldId id="276" r:id="rId2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5B1"/>
    <a:srgbClr val="164FA0"/>
    <a:srgbClr val="5295C9"/>
    <a:srgbClr val="005587"/>
    <a:srgbClr val="2774AE"/>
    <a:srgbClr val="8BB8E8"/>
    <a:srgbClr val="898989"/>
    <a:srgbClr val="58595B"/>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8" autoAdjust="0"/>
    <p:restoredTop sz="94509" autoAdjust="0"/>
  </p:normalViewPr>
  <p:slideViewPr>
    <p:cSldViewPr snapToObjects="1">
      <p:cViewPr varScale="1">
        <p:scale>
          <a:sx n="93" d="100"/>
          <a:sy n="93" d="100"/>
        </p:scale>
        <p:origin x="739" y="72"/>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57" d="100"/>
          <a:sy n="57" d="100"/>
        </p:scale>
        <p:origin x="2971"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June 26, 2023</a:t>
            </a:fld>
            <a:endParaRPr lang="en-US"/>
          </a:p>
        </p:txBody>
      </p:sp>
      <p:sp>
        <p:nvSpPr>
          <p:cNvPr id="6" name="Footer Placeholder 5">
            <a:extLst>
              <a:ext uri="{FF2B5EF4-FFF2-40B4-BE49-F238E27FC236}">
                <a16:creationId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June 26, 2023</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5</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7145911-5001-DE48-842E-16AE7A4EACA9}"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6</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CC55773-6FD7-A14A-B1EC-E707C908FFF2}"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ADB8C622-F084-DB4C-BA5F-497D14DB087B}"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74822C5A-AD1C-A644-ACA5-5EC9BDC13917}"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9</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EFD50CF4-37DF-2140-B2EF-D5604C0D7222}"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10</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987672EA-D85A-9D44-9960-AC766A979535}"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60086046-2D41-8B47-B392-84CD8A8AF722}" type="datetime4">
              <a:rPr lang="en-US" smtClean="0"/>
              <a:t>June 26,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id="{259712B5-0E30-4144-8D5B-BCCAA734B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June 26, 2023</a:t>
            </a:fld>
            <a:endParaRPr lang="en-US"/>
          </a:p>
        </p:txBody>
      </p:sp>
      <p:sp>
        <p:nvSpPr>
          <p:cNvPr id="31" name="Slide Number Placeholder 30">
            <a:extLst>
              <a:ext uri="{FF2B5EF4-FFF2-40B4-BE49-F238E27FC236}">
                <a16:creationId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id="{1A63EED3-972D-0140-862A-D67C338521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June 26, 2023</a:t>
            </a:fld>
            <a:endParaRPr lang="en-US" dirty="0"/>
          </a:p>
        </p:txBody>
      </p:sp>
      <p:sp>
        <p:nvSpPr>
          <p:cNvPr id="11" name="Slide Number Placeholder 5">
            <a:extLst>
              <a:ext uri="{FF2B5EF4-FFF2-40B4-BE49-F238E27FC236}">
                <a16:creationId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June 26, 2023</a:t>
            </a:fld>
            <a:endParaRPr lang="en-US"/>
          </a:p>
        </p:txBody>
      </p:sp>
      <p:sp>
        <p:nvSpPr>
          <p:cNvPr id="5" name="Media Placeholder 4">
            <a:extLst>
              <a:ext uri="{FF2B5EF4-FFF2-40B4-BE49-F238E27FC236}">
                <a16:creationId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June 26, 2023</a:t>
            </a:fld>
            <a:endParaRPr lang="en-US" dirty="0"/>
          </a:p>
        </p:txBody>
      </p:sp>
      <p:sp>
        <p:nvSpPr>
          <p:cNvPr id="11" name="Slide Number Placeholder 5">
            <a:extLst>
              <a:ext uri="{FF2B5EF4-FFF2-40B4-BE49-F238E27FC236}">
                <a16:creationId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June 26, 2023</a:t>
            </a:fld>
            <a:endParaRPr lang="en-US" dirty="0"/>
          </a:p>
        </p:txBody>
      </p:sp>
      <p:sp>
        <p:nvSpPr>
          <p:cNvPr id="8" name="Slide Number Placeholder 5">
            <a:extLst>
              <a:ext uri="{FF2B5EF4-FFF2-40B4-BE49-F238E27FC236}">
                <a16:creationId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June 26, 2023</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June 26, 2023</a:t>
            </a:fld>
            <a:endParaRPr lang="en-US"/>
          </a:p>
        </p:txBody>
      </p:sp>
      <p:sp>
        <p:nvSpPr>
          <p:cNvPr id="20" name="Label Placeholder 15">
            <a:extLst>
              <a:ext uri="{FF2B5EF4-FFF2-40B4-BE49-F238E27FC236}">
                <a16:creationId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June 26,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image" Target="../media/image4.sv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31869E5-E322-054E-B48E-97712CFFAF87}" type="datetime4">
              <a:rPr lang="en-US" smtClean="0"/>
              <a:t>June 26, 2023</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&amp; Developmental Biology</a:t>
            </a:r>
          </a:p>
          <a:p>
            <a:pPr algn="l"/>
            <a:r>
              <a:rPr lang="en-US" sz="800" baseline="0" dirty="0">
                <a:solidFill>
                  <a:srgbClr val="2774AE"/>
                </a:solidFill>
              </a:rPr>
              <a:t>Microbiology, Immunology &amp; Molecular Genetics</a:t>
            </a:r>
          </a:p>
        </p:txBody>
      </p:sp>
      <p:sp>
        <p:nvSpPr>
          <p:cNvPr id="29" name="Text Placeholder 39">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Sessions 2023</a:t>
            </a:r>
          </a:p>
        </p:txBody>
      </p:sp>
      <p:pic>
        <p:nvPicPr>
          <p:cNvPr id="31" name="molecule trio">
            <a:extLst>
              <a:ext uri="{FF2B5EF4-FFF2-40B4-BE49-F238E27FC236}">
                <a16:creationId xmlns:a16="http://schemas.microsoft.com/office/drawing/2014/main" id="{028E5C49-C5E2-EA47-9BEC-02A1D1C1B15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id="{754356CA-9599-BB41-AC0C-C4167408CDC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June 26, 2023</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id="{754356CA-9599-BB41-AC0C-C4167408CD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id="{4A724784-AB7F-7C40-B102-564A387DE2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Sessions 2023</a:t>
            </a:r>
          </a:p>
        </p:txBody>
      </p:sp>
      <p:sp>
        <p:nvSpPr>
          <p:cNvPr id="5" name="Text Placeholder 4">
            <a:extLst>
              <a:ext uri="{FF2B5EF4-FFF2-40B4-BE49-F238E27FC236}">
                <a16:creationId xmlns:a16="http://schemas.microsoft.com/office/drawing/2014/main" id="{7D12BDB2-6367-E14C-8065-8958C1451A01}"/>
              </a:ext>
            </a:extLst>
          </p:cNvPr>
          <p:cNvSpPr>
            <a:spLocks noGrp="1"/>
          </p:cNvSpPr>
          <p:nvPr>
            <p:ph type="body" sz="quarter" idx="19"/>
          </p:nvPr>
        </p:nvSpPr>
        <p:spPr>
          <a:xfrm>
            <a:off x="640079" y="3840480"/>
            <a:ext cx="7223760" cy="443198"/>
          </a:xfrm>
        </p:spPr>
        <p:txBody>
          <a:bodyPr/>
          <a:lstStyle/>
          <a:p>
            <a:r>
              <a:rPr lang="en-US" dirty="0"/>
              <a:t>Maggie Schmall, Undergraduate Advisor, MCDB</a:t>
            </a:r>
            <a:br>
              <a:rPr lang="en-US" dirty="0"/>
            </a:br>
            <a:r>
              <a:rPr lang="en-US" dirty="0"/>
              <a:t>Tasha Taylor, Undergraduate Advisor, MIMG</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 y="926"/>
            <a:ext cx="3212678" cy="897731"/>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8219" y="19730"/>
            <a:ext cx="3386243" cy="905256"/>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72DB85A0-0D9B-1F4A-B039-45765E041AB8}"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8" name="Table Placeholder 6">
            <a:extLst>
              <a:ext uri="{FF2B5EF4-FFF2-40B4-BE49-F238E27FC236}">
                <a16:creationId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4022166958"/>
              </p:ext>
            </p:extLst>
          </p:nvPr>
        </p:nvGraphicFramePr>
        <p:xfrm>
          <a:off x="978486" y="2116931"/>
          <a:ext cx="6858000" cy="1249680"/>
        </p:xfrm>
        <a:graphic>
          <a:graphicData uri="http://schemas.openxmlformats.org/drawingml/2006/table">
            <a:tbl>
              <a:tblPr firstRow="1">
                <a:tableStyleId>{5C22544A-7EE6-4342-B048-85BDC9FD1C3A}</a:tableStyleId>
              </a:tblPr>
              <a:tblGrid>
                <a:gridCol w="1028700">
                  <a:extLst>
                    <a:ext uri="{9D8B030D-6E8A-4147-A177-3AD203B41FA5}">
                      <a16:colId xmlns:a16="http://schemas.microsoft.com/office/drawing/2014/main" val="3871567158"/>
                    </a:ext>
                  </a:extLst>
                </a:gridCol>
                <a:gridCol w="3022014">
                  <a:extLst>
                    <a:ext uri="{9D8B030D-6E8A-4147-A177-3AD203B41FA5}">
                      <a16:colId xmlns:a16="http://schemas.microsoft.com/office/drawing/2014/main" val="217651101"/>
                    </a:ext>
                  </a:extLst>
                </a:gridCol>
                <a:gridCol w="2807286">
                  <a:extLst>
                    <a:ext uri="{9D8B030D-6E8A-4147-A177-3AD203B41FA5}">
                      <a16:colId xmlns:a16="http://schemas.microsoft.com/office/drawing/2014/main" val="324501064"/>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AB</a:t>
                      </a:r>
                      <a:r>
                        <a:rPr lang="en-US" sz="1400" baseline="0" dirty="0">
                          <a:solidFill>
                            <a:srgbClr val="2774AE"/>
                          </a:solidFill>
                        </a:rPr>
                        <a:t> Exam</a:t>
                      </a: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BC Exam</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dirty="0">
                          <a:solidFill>
                            <a:schemeClr val="bg1"/>
                          </a:solidFill>
                        </a:rPr>
                        <a:t>5</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 31B</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3C or 32A</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365760">
                <a:tc>
                  <a:txBody>
                    <a:bodyPr/>
                    <a:lstStyle/>
                    <a:p>
                      <a:pPr algn="l"/>
                      <a:r>
                        <a:rPr lang="en-US" sz="1400" dirty="0">
                          <a:solidFill>
                            <a:schemeClr val="bg1"/>
                          </a:solidFill>
                        </a:rPr>
                        <a:t>4</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0" i="0" u="none" strike="noStrike" kern="1200" dirty="0">
                          <a:solidFill>
                            <a:schemeClr val="dk1"/>
                          </a:solidFill>
                          <a:effectLst/>
                          <a:latin typeface="+mn-lt"/>
                          <a:ea typeface="+mn-ea"/>
                          <a:cs typeface="+mn-cs"/>
                        </a:rPr>
                        <a:t>No credit for Math 3 or 31 series</a:t>
                      </a: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400" b="0" i="0" u="none" strike="noStrike" kern="1200" dirty="0">
                          <a:solidFill>
                            <a:schemeClr val="dk1"/>
                          </a:solidFill>
                          <a:effectLst/>
                          <a:latin typeface="+mn-lt"/>
                          <a:ea typeface="+mn-ea"/>
                          <a:cs typeface="+mn-cs"/>
                        </a:rPr>
                        <a:t>Credit for Math 31A</a:t>
                      </a:r>
                      <a:endParaRPr lang="en-US" sz="1400" dirty="0">
                        <a:effectLst/>
                      </a:endParaRPr>
                    </a:p>
                    <a:p>
                      <a:pPr lvl="1" rtl="0"/>
                      <a:r>
                        <a:rPr lang="en-US" sz="1400" b="1" i="0" u="none" strike="noStrike" kern="1200" dirty="0">
                          <a:solidFill>
                            <a:schemeClr val="dk1"/>
                          </a:solidFill>
                          <a:effectLst/>
                          <a:latin typeface="+mn-lt"/>
                          <a:ea typeface="+mn-ea"/>
                          <a:cs typeface="+mn-cs"/>
                          <a:sym typeface="Wingdings"/>
                        </a:rPr>
                        <a:t> </a:t>
                      </a:r>
                      <a:r>
                        <a:rPr lang="en-US" sz="1400" b="1" i="0" u="none" strike="noStrike" kern="1200" dirty="0">
                          <a:solidFill>
                            <a:schemeClr val="dk1"/>
                          </a:solidFill>
                          <a:effectLst/>
                          <a:latin typeface="+mn-lt"/>
                          <a:ea typeface="+mn-ea"/>
                          <a:cs typeface="+mn-cs"/>
                        </a:rPr>
                        <a:t>Enroll in Math 3B or 31B</a:t>
                      </a:r>
                      <a:endParaRPr lang="en-US" sz="14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bl>
          </a:graphicData>
        </a:graphic>
      </p:graphicFrame>
      <p:sp>
        <p:nvSpPr>
          <p:cNvPr id="9" name="TextBox 8"/>
          <p:cNvSpPr txBox="1"/>
          <p:nvPr/>
        </p:nvSpPr>
        <p:spPr>
          <a:xfrm>
            <a:off x="581855" y="1737360"/>
            <a:ext cx="7075405" cy="215444"/>
          </a:xfrm>
          <a:prstGeom prst="rect">
            <a:avLst/>
          </a:prstGeom>
          <a:noFill/>
        </p:spPr>
        <p:txBody>
          <a:bodyPr wrap="none" lIns="457200" tIns="0" rIns="0" bIns="0" rtlCol="0">
            <a:spAutoFit/>
          </a:bodyPr>
          <a:lstStyle/>
          <a:p>
            <a:r>
              <a:rPr lang="en-US" sz="1400" dirty="0"/>
              <a:t>NOTE: AP Calculus may give you credit for either 31A or 31A and 31B – see below.</a:t>
            </a:r>
          </a:p>
        </p:txBody>
      </p:sp>
    </p:spTree>
    <p:extLst>
      <p:ext uri="{BB962C8B-B14F-4D97-AF65-F5344CB8AC3E}">
        <p14:creationId xmlns:p14="http://schemas.microsoft.com/office/powerpoint/2010/main" val="89693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6B0D70B9-B2C6-5C40-B1C0-A30A95628800}"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 Diagnostic Test</a:t>
            </a:r>
          </a:p>
        </p:txBody>
      </p:sp>
      <p:graphicFrame>
        <p:nvGraphicFramePr>
          <p:cNvPr id="8" name="Table Placeholder 6">
            <a:extLst>
              <a:ext uri="{FF2B5EF4-FFF2-40B4-BE49-F238E27FC236}">
                <a16:creationId xmlns:a16="http://schemas.microsoft.com/office/drawing/2014/main" id="{89F6AAAA-888C-2C4E-B127-3A9BF3829718}"/>
              </a:ext>
            </a:extLst>
          </p:cNvPr>
          <p:cNvGraphicFramePr>
            <a:graphicFrameLocks/>
          </p:cNvGraphicFramePr>
          <p:nvPr>
            <p:extLst>
              <p:ext uri="{D42A27DB-BD31-4B8C-83A1-F6EECF244321}">
                <p14:modId xmlns:p14="http://schemas.microsoft.com/office/powerpoint/2010/main" val="366999047"/>
              </p:ext>
            </p:extLst>
          </p:nvPr>
        </p:nvGraphicFramePr>
        <p:xfrm>
          <a:off x="2209800" y="1735931"/>
          <a:ext cx="4800600" cy="1402080"/>
        </p:xfrm>
        <a:graphic>
          <a:graphicData uri="http://schemas.openxmlformats.org/drawingml/2006/table">
            <a:tbl>
              <a:tblPr firstRow="1">
                <a:tableStyleId>{5C22544A-7EE6-4342-B048-85BDC9FD1C3A}</a:tableStyleId>
              </a:tblPr>
              <a:tblGrid>
                <a:gridCol w="1383714">
                  <a:extLst>
                    <a:ext uri="{9D8B030D-6E8A-4147-A177-3AD203B41FA5}">
                      <a16:colId xmlns:a16="http://schemas.microsoft.com/office/drawing/2014/main" val="3871567158"/>
                    </a:ext>
                  </a:extLst>
                </a:gridCol>
                <a:gridCol w="3416886">
                  <a:extLst>
                    <a:ext uri="{9D8B030D-6E8A-4147-A177-3AD203B41FA5}">
                      <a16:colId xmlns:a16="http://schemas.microsoft.com/office/drawing/2014/main" val="217651101"/>
                    </a:ext>
                  </a:extLst>
                </a:gridCol>
              </a:tblGrid>
              <a:tr h="304800">
                <a:tc>
                  <a:txBody>
                    <a:bodyPr/>
                    <a:lstStyle/>
                    <a:p>
                      <a:pPr algn="l"/>
                      <a:r>
                        <a:rPr lang="en-US" sz="1400" dirty="0">
                          <a:solidFill>
                            <a:srgbClr val="2774AE"/>
                          </a:solidFill>
                        </a:rPr>
                        <a:t>Score</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a:txBody>
                    <a:bodyPr/>
                    <a:lstStyle/>
                    <a:p>
                      <a:pPr algn="ctr"/>
                      <a:r>
                        <a:rPr lang="en-US" sz="1400" dirty="0">
                          <a:solidFill>
                            <a:srgbClr val="2774AE"/>
                          </a:solidFill>
                        </a:rPr>
                        <a:t>Placement</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80%</a:t>
                      </a:r>
                      <a:r>
                        <a:rPr lang="en-US" sz="1400" b="1" baseline="0" dirty="0">
                          <a:solidFill>
                            <a:schemeClr val="bg1"/>
                          </a:solidFill>
                        </a:rPr>
                        <a:t>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400" b="1" dirty="0">
                          <a:effectLst/>
                        </a:rPr>
                        <a:t>MATH</a:t>
                      </a:r>
                      <a:r>
                        <a:rPr lang="en-US" sz="1400" b="1" baseline="0" dirty="0">
                          <a:effectLst/>
                        </a:rPr>
                        <a:t> 31A / MATH 3A</a:t>
                      </a:r>
                      <a:endParaRPr lang="en-US" sz="1400" b="1"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60</a:t>
                      </a:r>
                      <a:r>
                        <a:rPr lang="en-US" sz="1400" b="1" baseline="0" dirty="0">
                          <a:solidFill>
                            <a:schemeClr val="bg1"/>
                          </a:solidFill>
                        </a:rPr>
                        <a:t> – 80%</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i="0" u="none" strike="noStrike" kern="1200" dirty="0">
                          <a:solidFill>
                            <a:schemeClr val="dk1"/>
                          </a:solidFill>
                          <a:effectLst/>
                          <a:latin typeface="+mn-lt"/>
                          <a:ea typeface="+mn-ea"/>
                          <a:cs typeface="+mn-cs"/>
                        </a:rPr>
                        <a:t>MATH</a:t>
                      </a:r>
                      <a:r>
                        <a:rPr lang="en-US" sz="1400" b="1" i="0" u="none" strike="noStrike" kern="1200" baseline="0" dirty="0">
                          <a:solidFill>
                            <a:schemeClr val="dk1"/>
                          </a:solidFill>
                          <a:effectLst/>
                          <a:latin typeface="+mn-lt"/>
                          <a:ea typeface="+mn-ea"/>
                          <a:cs typeface="+mn-cs"/>
                        </a:rPr>
                        <a:t> 31AL</a:t>
                      </a:r>
                      <a:endParaRPr lang="en-US" sz="1400" b="1"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30%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algn="l"/>
                      <a:r>
                        <a:rPr lang="en-US" sz="1400" b="1" dirty="0">
                          <a:solidFill>
                            <a:schemeClr val="bg1"/>
                          </a:solidFill>
                        </a:rPr>
                        <a:t>MATH 1</a:t>
                      </a: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9" name="TextBox 8"/>
          <p:cNvSpPr txBox="1"/>
          <p:nvPr/>
        </p:nvSpPr>
        <p:spPr>
          <a:xfrm>
            <a:off x="1066800" y="3488531"/>
            <a:ext cx="7281985" cy="430887"/>
          </a:xfrm>
          <a:prstGeom prst="rect">
            <a:avLst/>
          </a:prstGeom>
          <a:noFill/>
        </p:spPr>
        <p:txBody>
          <a:bodyPr wrap="square" lIns="457200" tIns="0" rIns="0" bIns="0" rtlCol="0">
            <a:spAutoFit/>
          </a:bodyPr>
          <a:lstStyle/>
          <a:p>
            <a:r>
              <a:rPr lang="en-US" sz="1400" b="1" dirty="0"/>
              <a:t>Remember that the Math for Life Science series (LS 30A, 30B, STATS 13/LS40) does not require the Math Diagnostic Test. </a:t>
            </a:r>
            <a:endParaRPr lang="en-US" sz="1400" dirty="0"/>
          </a:p>
        </p:txBody>
      </p:sp>
    </p:spTree>
    <p:extLst>
      <p:ext uri="{BB962C8B-B14F-4D97-AF65-F5344CB8AC3E}">
        <p14:creationId xmlns:p14="http://schemas.microsoft.com/office/powerpoint/2010/main" val="9662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06695AB8-3E10-CE43-B54C-05EA27855396}"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Physics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70463328"/>
              </p:ext>
            </p:extLst>
          </p:nvPr>
        </p:nvGraphicFramePr>
        <p:xfrm>
          <a:off x="1981200" y="76091"/>
          <a:ext cx="6875585" cy="4393434"/>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5A</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Mechanics and Energy (5)</a:t>
                      </a:r>
                      <a:endParaRPr lang="en-US" sz="1100" dirty="0">
                        <a:effectLst/>
                      </a:endParaRPr>
                    </a:p>
                    <a:p>
                      <a:pPr rtl="0"/>
                      <a:r>
                        <a:rPr lang="en-US" sz="1050" b="0" i="0" u="none" strike="noStrike" kern="1200" dirty="0">
                          <a:solidFill>
                            <a:schemeClr val="dk1"/>
                          </a:solidFill>
                          <a:effectLst/>
                          <a:latin typeface="+mn-lt"/>
                          <a:ea typeface="+mn-ea"/>
                          <a:cs typeface="+mn-cs"/>
                        </a:rPr>
                        <a:t>Prerequisite: MATH 3A, 3B, 3C, or MATH  31A, 31B, 32A or LS 30A, 30B</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1A(H) - Physics for Scientists and Engineers: Mechanics (Honors) (5)</a:t>
                      </a:r>
                      <a:endParaRPr lang="en-US" sz="1100" dirty="0">
                        <a:effectLst/>
                      </a:endParaRPr>
                    </a:p>
                    <a:p>
                      <a:pPr lvl="1" rtl="0"/>
                      <a:r>
                        <a:rPr lang="en-US" sz="1050" b="0" i="0" u="none" strike="noStrike" kern="1200" dirty="0">
                          <a:solidFill>
                            <a:schemeClr val="dk1"/>
                          </a:solidFill>
                          <a:effectLst/>
                          <a:latin typeface="+mn-lt"/>
                          <a:ea typeface="+mn-ea"/>
                          <a:cs typeface="+mn-cs"/>
                        </a:rPr>
                        <a:t>Prerequisites: MATH 31A and 31B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32A</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5B</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Thermodynamics, Fluids, Waves, Light and Optics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1B(H) - Physics for Scientists and Engineers: Oscillations, Waves, Electric and</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Magnetic Fields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MATH 31B, 32A</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32B</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5C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Physics for Life Science Majors: Electricity, Magnetism, and Modern Physics (5)</a:t>
                      </a:r>
                      <a:endParaRPr lang="en-US" sz="1100" dirty="0">
                        <a:effectLst/>
                      </a:endParaRPr>
                    </a:p>
                    <a:p>
                      <a:pPr rtl="0"/>
                      <a:r>
                        <a:rPr lang="en-US" sz="1050" b="0" i="0" u="none" strike="noStrike" kern="1200" dirty="0">
                          <a:solidFill>
                            <a:schemeClr val="dk1"/>
                          </a:solidFill>
                          <a:effectLst/>
                          <a:latin typeface="+mn-lt"/>
                          <a:ea typeface="+mn-ea"/>
                          <a:cs typeface="+mn-cs"/>
                        </a:rPr>
                        <a:t>Prerequisite: PHYSICS 5A</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1C(H) - Physics for Scientists and Engineers: Electrodynamics, Optics, and Special Relativity (Honors) (5)</a:t>
                      </a:r>
                      <a:endParaRPr lang="en-US" sz="1100" dirty="0">
                        <a:effectLst/>
                      </a:endParaRPr>
                    </a:p>
                    <a:p>
                      <a:pPr lvl="1" rtl="0"/>
                      <a:r>
                        <a:rPr lang="en-US" sz="1050" b="0" i="0" u="none" strike="noStrike" kern="1200" dirty="0" err="1">
                          <a:solidFill>
                            <a:schemeClr val="dk1"/>
                          </a:solidFill>
                          <a:effectLst/>
                          <a:latin typeface="+mn-lt"/>
                          <a:ea typeface="+mn-ea"/>
                          <a:cs typeface="+mn-cs"/>
                        </a:rPr>
                        <a:t>Prereq</a:t>
                      </a:r>
                      <a:r>
                        <a:rPr lang="en-US" sz="1050" b="0" i="0" u="none" strike="noStrike" kern="1200" dirty="0">
                          <a:solidFill>
                            <a:schemeClr val="dk1"/>
                          </a:solidFill>
                          <a:effectLst/>
                          <a:latin typeface="+mn-lt"/>
                          <a:ea typeface="+mn-ea"/>
                          <a:cs typeface="+mn-cs"/>
                        </a:rPr>
                        <a:t>: PHYSICS 1A, 1B, MATH 32A, 32B</a:t>
                      </a:r>
                      <a:endParaRPr lang="en-US" sz="1050" dirty="0">
                        <a:effectLst/>
                      </a:endParaRPr>
                    </a:p>
                    <a:p>
                      <a:pPr lvl="1" rtl="0"/>
                      <a:r>
                        <a:rPr lang="en-US" sz="1050" b="0" i="0" u="none" strike="noStrike" kern="1200" dirty="0">
                          <a:solidFill>
                            <a:schemeClr val="dk1"/>
                          </a:solidFill>
                          <a:effectLst/>
                          <a:latin typeface="+mn-lt"/>
                          <a:ea typeface="+mn-ea"/>
                          <a:cs typeface="+mn-cs"/>
                        </a:rPr>
                        <a:t>Pre- or Co-requisite: MATH 33A</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Labs:</a:t>
                      </a:r>
                      <a:endParaRPr lang="en-US" sz="1100" dirty="0">
                        <a:effectLst/>
                      </a:endParaRPr>
                    </a:p>
                    <a:p>
                      <a:pPr rtl="0"/>
                      <a:r>
                        <a:rPr lang="en-US" sz="1100" b="0" i="0" u="none" strike="noStrike" kern="1200" dirty="0">
                          <a:solidFill>
                            <a:schemeClr val="dk1"/>
                          </a:solidFill>
                          <a:effectLst/>
                          <a:latin typeface="+mn-lt"/>
                          <a:ea typeface="+mn-ea"/>
                          <a:cs typeface="+mn-cs"/>
                        </a:rPr>
                        <a:t>Each course in the 5 series includes both lecture and laboratory.</a:t>
                      </a:r>
                      <a:endParaRPr lang="en-US" sz="11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Labs:</a:t>
                      </a:r>
                      <a:endParaRPr lang="en-US" sz="1100" dirty="0">
                        <a:effectLst/>
                      </a:endParaRPr>
                    </a:p>
                    <a:p>
                      <a:pPr lvl="1" rtl="0"/>
                      <a:r>
                        <a:rPr lang="en-US" sz="1100" b="1" i="0" u="none" strike="noStrike" kern="1200" dirty="0">
                          <a:solidFill>
                            <a:schemeClr val="dk1"/>
                          </a:solidFill>
                          <a:effectLst/>
                          <a:latin typeface="+mn-lt"/>
                          <a:ea typeface="+mn-ea"/>
                          <a:cs typeface="+mn-cs"/>
                        </a:rPr>
                        <a:t>4AL - Physics Lab for Scientists and Engineers: Mechanics (2)</a:t>
                      </a:r>
                      <a:endParaRPr lang="en-US" sz="1100" dirty="0">
                        <a:effectLst/>
                      </a:endParaRPr>
                    </a:p>
                    <a:p>
                      <a:pPr lvl="1" rtl="0"/>
                      <a:r>
                        <a:rPr lang="en-US" sz="1050" b="0" i="0" u="none" strike="noStrike" kern="1200" dirty="0">
                          <a:solidFill>
                            <a:schemeClr val="dk1"/>
                          </a:solidFill>
                          <a:effectLst/>
                          <a:latin typeface="+mn-lt"/>
                          <a:ea typeface="+mn-ea"/>
                          <a:cs typeface="+mn-cs"/>
                        </a:rPr>
                        <a:t>Prerequisite: PHYSICS 1A(H)</a:t>
                      </a:r>
                      <a:endParaRPr lang="en-US" sz="1050" dirty="0">
                        <a:effectLst/>
                      </a:endParaRPr>
                    </a:p>
                    <a:p>
                      <a:pPr lvl="1" rtl="0"/>
                      <a:r>
                        <a:rPr lang="en-US" sz="1050" b="0" i="0" u="none" strike="noStrike" kern="1200" dirty="0">
                          <a:solidFill>
                            <a:schemeClr val="dk1"/>
                          </a:solidFill>
                          <a:effectLst/>
                          <a:latin typeface="+mn-lt"/>
                          <a:ea typeface="+mn-ea"/>
                          <a:cs typeface="+mn-cs"/>
                        </a:rPr>
                        <a:t>Co-</a:t>
                      </a:r>
                      <a:r>
                        <a:rPr lang="en-US" sz="1050" b="0" i="0" u="none" strike="noStrike" kern="1200" dirty="0" err="1">
                          <a:solidFill>
                            <a:schemeClr val="dk1"/>
                          </a:solidFill>
                          <a:effectLst/>
                          <a:latin typeface="+mn-lt"/>
                          <a:ea typeface="+mn-ea"/>
                          <a:cs typeface="+mn-cs"/>
                        </a:rPr>
                        <a:t>Req</a:t>
                      </a:r>
                      <a:r>
                        <a:rPr lang="en-US" sz="1050" b="0" i="0" u="none" strike="noStrike" kern="1200" dirty="0">
                          <a:solidFill>
                            <a:schemeClr val="dk1"/>
                          </a:solidFill>
                          <a:effectLst/>
                          <a:latin typeface="+mn-lt"/>
                          <a:ea typeface="+mn-ea"/>
                          <a:cs typeface="+mn-cs"/>
                        </a:rPr>
                        <a:t>: PHYSICS 1B(H)</a:t>
                      </a:r>
                      <a:endParaRPr lang="en-US" sz="1050" dirty="0">
                        <a:effectLst/>
                      </a:endParaRPr>
                    </a:p>
                    <a:p>
                      <a:pPr lvl="1" rtl="0"/>
                      <a:r>
                        <a:rPr lang="en-US" sz="1100" b="1" i="0" u="none" strike="noStrike" kern="1200" dirty="0">
                          <a:solidFill>
                            <a:schemeClr val="dk1"/>
                          </a:solidFill>
                          <a:effectLst/>
                          <a:latin typeface="+mn-lt"/>
                          <a:ea typeface="+mn-ea"/>
                          <a:cs typeface="+mn-cs"/>
                        </a:rPr>
                        <a:t>4BL - Physics Lab for Scientists and Engineers: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Electricity and Magnetism (2)</a:t>
                      </a:r>
                      <a:endParaRPr lang="en-US" sz="1100" dirty="0">
                        <a:effectLst/>
                      </a:endParaRPr>
                    </a:p>
                    <a:p>
                      <a:pPr lvl="1" rtl="0"/>
                      <a:r>
                        <a:rPr lang="en-US" sz="1100" b="0" i="0" u="none" strike="noStrike" kern="1200" dirty="0">
                          <a:solidFill>
                            <a:schemeClr val="dk1"/>
                          </a:solidFill>
                          <a:effectLst/>
                          <a:latin typeface="+mn-lt"/>
                          <a:ea typeface="+mn-ea"/>
                          <a:cs typeface="+mn-cs"/>
                        </a:rPr>
                        <a:t>Prerequisite: PHYSICS 1A(H), 1B(H)</a:t>
                      </a:r>
                      <a:endParaRPr lang="en-US" sz="1100" dirty="0">
                        <a:effectLst/>
                      </a:endParaRPr>
                    </a:p>
                    <a:p>
                      <a:pPr lvl="1" rtl="0"/>
                      <a:r>
                        <a:rPr lang="en-US" sz="1100" b="0" i="0" u="none" strike="noStrike" kern="1200" dirty="0">
                          <a:solidFill>
                            <a:schemeClr val="dk1"/>
                          </a:solidFill>
                          <a:effectLst/>
                          <a:latin typeface="+mn-lt"/>
                          <a:ea typeface="+mn-ea"/>
                          <a:cs typeface="+mn-cs"/>
                        </a:rPr>
                        <a:t>Co-Requisite: PHYSICS 1C</a:t>
                      </a:r>
                      <a:endParaRPr lang="en-US" sz="11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E3B8432-A274-7DAD-4166-824251C15C5D}"/>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404770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02B39-BA5B-A04D-B532-3702C897A8CD}"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13</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26791"/>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818978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36B73-97A9-3545-B1C7-6702A02D2FCB}"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14</a:t>
            </a:fld>
            <a:endParaRPr lang="en-US"/>
          </a:p>
        </p:txBody>
      </p:sp>
      <p:sp>
        <p:nvSpPr>
          <p:cNvPr id="4" name="Title 3"/>
          <p:cNvSpPr>
            <a:spLocks noGrp="1"/>
          </p:cNvSpPr>
          <p:nvPr>
            <p:ph type="title"/>
          </p:nvPr>
        </p:nvSpPr>
        <p:spPr>
          <a:xfrm>
            <a:off x="550920" y="731520"/>
            <a:ext cx="7315200" cy="515526"/>
          </a:xfrm>
        </p:spPr>
        <p:txBody>
          <a:bodyPr/>
          <a:lstStyle/>
          <a:p>
            <a:r>
              <a:rPr lang="en-US" dirty="0"/>
              <a:t>Scheduling Tips</a:t>
            </a:r>
          </a:p>
        </p:txBody>
      </p:sp>
      <p:sp>
        <p:nvSpPr>
          <p:cNvPr id="5" name="Text Placeholder 4"/>
          <p:cNvSpPr>
            <a:spLocks noGrp="1"/>
          </p:cNvSpPr>
          <p:nvPr>
            <p:ph type="body" sz="quarter" idx="12"/>
          </p:nvPr>
        </p:nvSpPr>
        <p:spPr>
          <a:xfrm>
            <a:off x="640080" y="2116931"/>
            <a:ext cx="7202488" cy="1400640"/>
          </a:xfrm>
        </p:spPr>
        <p:txBody>
          <a:bodyPr/>
          <a:lstStyle/>
          <a:p>
            <a:pPr fontAlgn="base"/>
            <a:r>
              <a:rPr lang="en-US" sz="1600" dirty="0"/>
              <a:t>No more than 2 science classes</a:t>
            </a:r>
          </a:p>
          <a:p>
            <a:pPr fontAlgn="base"/>
            <a:r>
              <a:rPr lang="en-US" sz="1600" dirty="0"/>
              <a:t>Any combination of Life Science, Chemistry, and Math</a:t>
            </a:r>
          </a:p>
          <a:p>
            <a:pPr lvl="1" fontAlgn="base"/>
            <a:r>
              <a:rPr lang="en-US" sz="1600" dirty="0"/>
              <a:t>CHEM 14A and LIFESCI 30A</a:t>
            </a:r>
          </a:p>
          <a:p>
            <a:pPr lvl="1" fontAlgn="base"/>
            <a:r>
              <a:rPr lang="en-US" sz="1600" dirty="0"/>
              <a:t>LIFESCI 7A and LIFESCI 30A</a:t>
            </a:r>
          </a:p>
          <a:p>
            <a:pPr fontAlgn="base"/>
            <a:r>
              <a:rPr lang="en-US" sz="1600" dirty="0"/>
              <a:t>2 science classes + 1 non-science class (ex: ENG COMP 3, GE)</a:t>
            </a:r>
          </a:p>
        </p:txBody>
      </p:sp>
      <p:sp>
        <p:nvSpPr>
          <p:cNvPr id="6" name="Text Placeholder 1"/>
          <p:cNvSpPr txBox="1">
            <a:spLocks/>
          </p:cNvSpPr>
          <p:nvPr/>
        </p:nvSpPr>
        <p:spPr>
          <a:xfrm>
            <a:off x="548640" y="1737360"/>
            <a:ext cx="7314883" cy="225703"/>
          </a:xfrm>
          <a:prstGeom prst="rect">
            <a:avLst/>
          </a:prstGeom>
        </p:spPr>
        <p:txBody>
          <a:bodyPr vert="horz" lIns="457200" tIns="0" rIns="0" bIns="0" rtlCol="0">
            <a:spAutoFit/>
          </a:bodyPr>
          <a:lstStyle>
            <a:lvl1pPr marL="173736" indent="-173736" algn="l" defTabSz="685800" rtl="0" eaLnBrk="1" latinLnBrk="0" hangingPunct="1">
              <a:lnSpc>
                <a:spcPct val="90000"/>
              </a:lnSpc>
              <a:spcBef>
                <a:spcPts val="750"/>
              </a:spcBef>
              <a:buFont typeface="Arial" panose="020B0604020202020204" pitchFamily="34" charset="0"/>
              <a:buChar char="•"/>
              <a:defRPr sz="1400" kern="1200" spc="0" baseline="0">
                <a:solidFill>
                  <a:schemeClr val="bg1"/>
                </a:solidFill>
                <a:latin typeface="+mn-lt"/>
                <a:ea typeface="+mn-ea"/>
                <a:cs typeface="+mn-cs"/>
              </a:defRPr>
            </a:lvl1pPr>
            <a:lvl2pPr marL="56007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2pPr>
            <a:lvl3pPr marL="83439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3pPr>
            <a:lvl4pPr marL="110871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4pPr>
            <a:lvl5pPr marL="1383030" indent="-285750" algn="l" defTabSz="685800" rtl="0" eaLnBrk="1" latinLnBrk="0" hangingPunct="1">
              <a:lnSpc>
                <a:spcPct val="90000"/>
              </a:lnSpc>
              <a:spcBef>
                <a:spcPts val="375"/>
              </a:spcBef>
              <a:buFont typeface="Arial" panose="020B0604020202020204" pitchFamily="34" charset="0"/>
              <a:buChar char="•"/>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b="1" dirty="0"/>
              <a:t>FIRST QUARTER RECOMMENDATIONS</a:t>
            </a:r>
          </a:p>
        </p:txBody>
      </p:sp>
    </p:spTree>
    <p:extLst>
      <p:ext uri="{BB962C8B-B14F-4D97-AF65-F5344CB8AC3E}">
        <p14:creationId xmlns:p14="http://schemas.microsoft.com/office/powerpoint/2010/main" val="346226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A77A-C160-7845-9596-1697446AF8DF}"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36198"/>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23L)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81A0F076-23AD-854B-968C-B405C24D46B9}" type="datetime4">
              <a:rPr lang="en-US" smtClean="0"/>
              <a:t>June 26, 2023</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16</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865B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E964-DD26-8948-A543-DD805D1D0F28}"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022532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18</a:t>
            </a:fld>
            <a:endParaRPr lang="en-US"/>
          </a:p>
        </p:txBody>
      </p:sp>
      <p:sp>
        <p:nvSpPr>
          <p:cNvPr id="4" name="Title 3"/>
          <p:cNvSpPr>
            <a:spLocks noGrp="1"/>
          </p:cNvSpPr>
          <p:nvPr>
            <p:ph type="title"/>
          </p:nvPr>
        </p:nvSpPr>
        <p:spPr>
          <a:xfrm>
            <a:off x="550920" y="731520"/>
            <a:ext cx="7315200" cy="515526"/>
          </a:xfrm>
        </p:spPr>
        <p:txBody>
          <a:bodyPr/>
          <a:lstStyle/>
          <a:p>
            <a:r>
              <a:rPr lang="en-US" dirty="0"/>
              <a:t>Join our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FD76C-8D7E-E545-82E9-5E9636EBC257}"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19</a:t>
            </a:fld>
            <a:endParaRPr lang="en-US"/>
          </a:p>
        </p:txBody>
      </p:sp>
      <p:sp>
        <p:nvSpPr>
          <p:cNvPr id="4" name="Title 3"/>
          <p:cNvSpPr>
            <a:spLocks noGrp="1"/>
          </p:cNvSpPr>
          <p:nvPr>
            <p:ph type="title"/>
          </p:nvPr>
        </p:nvSpPr>
        <p:spPr>
          <a:xfrm>
            <a:off x="550920" y="731520"/>
            <a:ext cx="7315200" cy="515526"/>
          </a:xfrm>
        </p:spPr>
        <p:txBody>
          <a:bodyPr/>
          <a:lstStyle/>
          <a:p>
            <a:r>
              <a:rPr lang="en-US" dirty="0"/>
              <a:t>Questions?</a:t>
            </a:r>
          </a:p>
        </p:txBody>
      </p:sp>
      <p:sp>
        <p:nvSpPr>
          <p:cNvPr id="5" name="Text Placeholder 4"/>
          <p:cNvSpPr>
            <a:spLocks noGrp="1"/>
          </p:cNvSpPr>
          <p:nvPr>
            <p:ph type="body" sz="quarter" idx="12"/>
          </p:nvPr>
        </p:nvSpPr>
        <p:spPr>
          <a:xfrm>
            <a:off x="640080" y="1737360"/>
            <a:ext cx="7202488" cy="1317027"/>
          </a:xfrm>
        </p:spPr>
        <p:txBody>
          <a:bodyPr/>
          <a:lstStyle/>
          <a:p>
            <a:pPr marL="0" indent="0">
              <a:buNone/>
            </a:pPr>
            <a:r>
              <a:rPr lang="en-US" sz="2000" dirty="0"/>
              <a:t>Additional questions? Send us an email!</a:t>
            </a:r>
          </a:p>
          <a:p>
            <a:pPr marL="0" indent="0">
              <a:buNone/>
            </a:pPr>
            <a:r>
              <a:rPr lang="en-US" sz="2000" b="1" u="sng" dirty="0" err="1">
                <a:solidFill>
                  <a:srgbClr val="FFC72B"/>
                </a:solidFill>
              </a:rPr>
              <a:t>undergradmcdb@lifesci.ucla.edu</a:t>
            </a:r>
            <a:endParaRPr lang="en-US" sz="2000" dirty="0">
              <a:solidFill>
                <a:srgbClr val="FFC72B"/>
              </a:solidFill>
            </a:endParaRPr>
          </a:p>
          <a:p>
            <a:pPr marL="0" indent="0">
              <a:buNone/>
            </a:pPr>
            <a:r>
              <a:rPr lang="en-US" sz="2000" b="1" u="sng" dirty="0">
                <a:solidFill>
                  <a:srgbClr val="FFC72B"/>
                </a:solidFill>
              </a:rPr>
              <a:t>undergrad@mimg.ucla.edu </a:t>
            </a:r>
          </a:p>
          <a:p>
            <a:endParaRPr lang="en-US" dirty="0"/>
          </a:p>
        </p:txBody>
      </p:sp>
    </p:spTree>
    <p:extLst>
      <p:ext uri="{BB962C8B-B14F-4D97-AF65-F5344CB8AC3E}">
        <p14:creationId xmlns:p14="http://schemas.microsoft.com/office/powerpoint/2010/main" val="56578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June 26,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a:t>
            </a:fld>
            <a:endParaRPr lang="en-US"/>
          </a:p>
        </p:txBody>
      </p:sp>
      <p:sp>
        <p:nvSpPr>
          <p:cNvPr id="4" name="Title 3"/>
          <p:cNvSpPr>
            <a:spLocks noGrp="1"/>
          </p:cNvSpPr>
          <p:nvPr>
            <p:ph type="title"/>
          </p:nvPr>
        </p:nvSpPr>
        <p:spPr>
          <a:xfrm>
            <a:off x="550920" y="731520"/>
            <a:ext cx="7678680" cy="444994"/>
          </a:xfrm>
        </p:spPr>
        <p:txBody>
          <a:bodyPr/>
          <a:lstStyle/>
          <a:p>
            <a:r>
              <a:rPr lang="en-US" sz="2500" dirty="0"/>
              <a:t>MCDB &amp; MIMG New Student Sessions Resources</a:t>
            </a:r>
          </a:p>
        </p:txBody>
      </p:sp>
      <p:sp>
        <p:nvSpPr>
          <p:cNvPr id="5" name="Text Placeholder 4"/>
          <p:cNvSpPr>
            <a:spLocks noGrp="1"/>
          </p:cNvSpPr>
          <p:nvPr>
            <p:ph type="body" sz="quarter" idx="12"/>
          </p:nvPr>
        </p:nvSpPr>
        <p:spPr>
          <a:xfrm>
            <a:off x="228600" y="1888331"/>
            <a:ext cx="8001000" cy="1027974"/>
          </a:xfrm>
        </p:spPr>
        <p:txBody>
          <a:bodyPr/>
          <a:lstStyle/>
          <a:p>
            <a:pPr marL="0" indent="0">
              <a:buNone/>
            </a:pPr>
            <a:r>
              <a:rPr lang="en-US" sz="2400" b="1" dirty="0">
                <a:solidFill>
                  <a:schemeClr val="accent5"/>
                </a:solidFill>
              </a:rPr>
              <a:t>https://www.mcdb.ucla.edu/new-student-sessions/ </a:t>
            </a:r>
          </a:p>
          <a:p>
            <a:pPr marL="0" indent="0">
              <a:buNone/>
            </a:pPr>
            <a:endParaRPr lang="en-US" sz="1800" b="1" dirty="0"/>
          </a:p>
          <a:p>
            <a:pPr marL="0" indent="0">
              <a:buNone/>
            </a:pPr>
            <a:r>
              <a:rPr lang="en-US" sz="1800" dirty="0"/>
              <a:t>Bookmark the MCDB &amp; MIMG New Student Sessions Packet!</a:t>
            </a:r>
            <a:endParaRPr lang="en-US" sz="1800" dirty="0">
              <a:solidFill>
                <a:srgbClr val="FFC72B"/>
              </a:solidFill>
            </a:endParaRPr>
          </a:p>
        </p:txBody>
      </p:sp>
    </p:spTree>
    <p:extLst>
      <p:ext uri="{BB962C8B-B14F-4D97-AF65-F5344CB8AC3E}">
        <p14:creationId xmlns:p14="http://schemas.microsoft.com/office/powerpoint/2010/main" val="4080846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id="{5EB5834C-B535-214C-A241-352B0FC84222}"/>
              </a:ext>
            </a:extLst>
          </p:cNvPr>
          <p:cNvSpPr>
            <a:spLocks noGrp="1"/>
          </p:cNvSpPr>
          <p:nvPr>
            <p:ph type="dt" sz="half" idx="2"/>
          </p:nvPr>
        </p:nvSpPr>
        <p:spPr/>
        <p:txBody>
          <a:bodyPr/>
          <a:lstStyle/>
          <a:p>
            <a:fld id="{0D69994C-36FF-FD43-BBE3-42F1B2BD8C98}" type="datetime4">
              <a:rPr lang="en-US" smtClean="0"/>
              <a:t>June 26, 2023</a:t>
            </a:fld>
            <a:endParaRPr lang="en-US" dirty="0"/>
          </a:p>
        </p:txBody>
      </p:sp>
      <p:sp>
        <p:nvSpPr>
          <p:cNvPr id="4" name="Slide Number Placeholder 3">
            <a:extLst>
              <a:ext uri="{FF2B5EF4-FFF2-40B4-BE49-F238E27FC236}">
                <a16:creationId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20</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3566160" cy="391389"/>
          </a:xfrm>
        </p:spPr>
        <p:txBody>
          <a:bodyPr/>
          <a:lstStyle/>
          <a:p>
            <a:r>
              <a:rPr lang="en-US" dirty="0"/>
              <a:t>Molecular, cell and developmental biology</a:t>
            </a:r>
          </a:p>
        </p:txBody>
      </p:sp>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June 26, 2023</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3</a:t>
            </a:fld>
            <a:endParaRPr lang="en-US"/>
          </a:p>
        </p:txBody>
      </p:sp>
      <p:sp>
        <p:nvSpPr>
          <p:cNvPr id="5" name="Text Placeholder 4"/>
          <p:cNvSpPr>
            <a:spLocks noGrp="1"/>
          </p:cNvSpPr>
          <p:nvPr>
            <p:ph type="body" sz="quarter" idx="13"/>
          </p:nvPr>
        </p:nvSpPr>
        <p:spPr>
          <a:xfrm>
            <a:off x="4297680" y="1737360"/>
            <a:ext cx="3566160" cy="391389"/>
          </a:xfrm>
        </p:spPr>
        <p:txBody>
          <a:bodyPr/>
          <a:lstStyle/>
          <a:p>
            <a:r>
              <a:rPr lang="en-US" dirty="0"/>
              <a:t>Microbiology, immunology and molecular genetics</a:t>
            </a:r>
          </a:p>
        </p:txBody>
      </p:sp>
      <p:sp>
        <p:nvSpPr>
          <p:cNvPr id="6" name="Title 5"/>
          <p:cNvSpPr>
            <a:spLocks noGrp="1"/>
          </p:cNvSpPr>
          <p:nvPr>
            <p:ph type="title"/>
          </p:nvPr>
        </p:nvSpPr>
        <p:spPr>
          <a:xfrm>
            <a:off x="550920" y="731519"/>
            <a:ext cx="7315200" cy="515526"/>
          </a:xfrm>
        </p:spPr>
        <p:txBody>
          <a:bodyPr/>
          <a:lstStyle/>
          <a:p>
            <a:r>
              <a:rPr lang="en-US" dirty="0"/>
              <a:t>Advisor Information</a:t>
            </a:r>
          </a:p>
        </p:txBody>
      </p:sp>
      <p:sp>
        <p:nvSpPr>
          <p:cNvPr id="7" name="Text Placeholder 6"/>
          <p:cNvSpPr>
            <a:spLocks noGrp="1"/>
          </p:cNvSpPr>
          <p:nvPr>
            <p:ph type="body" sz="quarter" idx="15"/>
          </p:nvPr>
        </p:nvSpPr>
        <p:spPr>
          <a:xfrm>
            <a:off x="548323" y="2193131"/>
            <a:ext cx="3642677" cy="1767663"/>
          </a:xfrm>
        </p:spPr>
        <p:txBody>
          <a:bodyPr/>
          <a:lstStyle/>
          <a:p>
            <a:endParaRPr lang="en-US" dirty="0"/>
          </a:p>
          <a:p>
            <a:r>
              <a:rPr lang="en-US" dirty="0"/>
              <a:t>Maggie Schmall</a:t>
            </a:r>
            <a:br>
              <a:rPr lang="en-US" dirty="0"/>
            </a:br>
            <a:endParaRPr lang="en-US" dirty="0"/>
          </a:p>
          <a:p>
            <a:r>
              <a:rPr lang="en-US" dirty="0"/>
              <a:t>Email: </a:t>
            </a:r>
            <a:r>
              <a:rPr lang="en-US" u="sng" dirty="0">
                <a:solidFill>
                  <a:srgbClr val="FFD100"/>
                </a:solidFill>
              </a:rPr>
              <a:t>undergradmcdb@lifesci.ucla.edu</a:t>
            </a:r>
          </a:p>
          <a:p>
            <a:br>
              <a:rPr lang="en-US" u="sng" dirty="0">
                <a:solidFill>
                  <a:srgbClr val="FFD100"/>
                </a:solidFill>
              </a:rPr>
            </a:br>
            <a:r>
              <a:rPr lang="en-US" dirty="0"/>
              <a:t>Website: </a:t>
            </a:r>
            <a:r>
              <a:rPr lang="en-US" u="sng" dirty="0">
                <a:solidFill>
                  <a:srgbClr val="FFD100"/>
                </a:solidFill>
              </a:rPr>
              <a:t>www.mcdb.ucla.edu</a:t>
            </a:r>
          </a:p>
          <a:p>
            <a:endParaRPr lang="en-US" dirty="0"/>
          </a:p>
        </p:txBody>
      </p:sp>
      <p:sp>
        <p:nvSpPr>
          <p:cNvPr id="8" name="Text Placeholder 7"/>
          <p:cNvSpPr>
            <a:spLocks noGrp="1"/>
          </p:cNvSpPr>
          <p:nvPr>
            <p:ph type="body" sz="quarter" idx="16"/>
          </p:nvPr>
        </p:nvSpPr>
        <p:spPr>
          <a:xfrm>
            <a:off x="4291501" y="2193131"/>
            <a:ext cx="3566477" cy="1472198"/>
          </a:xfrm>
        </p:spPr>
        <p:txBody>
          <a:bodyPr/>
          <a:lstStyle/>
          <a:p>
            <a:endParaRPr lang="en-US" dirty="0"/>
          </a:p>
          <a:p>
            <a:r>
              <a:rPr lang="en-US" dirty="0"/>
              <a:t>Tasha Taylor</a:t>
            </a:r>
          </a:p>
          <a:p>
            <a:br>
              <a:rPr lang="en-US" dirty="0"/>
            </a:br>
            <a:r>
              <a:rPr lang="en-US" dirty="0"/>
              <a:t>Email: </a:t>
            </a:r>
            <a:r>
              <a:rPr lang="en-US" u="sng" dirty="0">
                <a:solidFill>
                  <a:srgbClr val="FFD100"/>
                </a:solidFill>
              </a:rPr>
              <a:t>undergrad@microbio.ucla.edu</a:t>
            </a:r>
          </a:p>
          <a:p>
            <a:br>
              <a:rPr lang="en-US" dirty="0"/>
            </a:br>
            <a:r>
              <a:rPr lang="en-US" dirty="0"/>
              <a:t>Website: </a:t>
            </a:r>
            <a:r>
              <a:rPr lang="en-US" u="sng" dirty="0">
                <a:solidFill>
                  <a:srgbClr val="FFD100"/>
                </a:solidFill>
              </a:rPr>
              <a:t>www.mimg.ucla.edu </a:t>
            </a:r>
          </a:p>
        </p:txBody>
      </p:sp>
    </p:spTree>
    <p:extLst>
      <p:ext uri="{BB962C8B-B14F-4D97-AF65-F5344CB8AC3E}">
        <p14:creationId xmlns:p14="http://schemas.microsoft.com/office/powerpoint/2010/main" val="163744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290353"/>
          </a:xfrm>
        </p:spPr>
        <p:txBody>
          <a:bodyPr/>
          <a:lstStyle/>
          <a:p>
            <a:r>
              <a:rPr lang="en-US" sz="1800" dirty="0"/>
              <a:t>Life sciences</a:t>
            </a:r>
          </a:p>
          <a:p>
            <a:r>
              <a:rPr lang="en-US" sz="1800" dirty="0"/>
              <a:t>Chemistry</a:t>
            </a:r>
          </a:p>
          <a:p>
            <a:r>
              <a:rPr lang="en-US" sz="1800" dirty="0"/>
              <a:t>Mathematics</a:t>
            </a:r>
          </a:p>
          <a:p>
            <a:r>
              <a:rPr lang="en-US" sz="1800" dirty="0"/>
              <a:t>physics</a:t>
            </a:r>
          </a:p>
        </p:txBody>
      </p:sp>
      <p:sp>
        <p:nvSpPr>
          <p:cNvPr id="3" name="Title 2"/>
          <p:cNvSpPr>
            <a:spLocks noGrp="1"/>
          </p:cNvSpPr>
          <p:nvPr>
            <p:ph type="title"/>
          </p:nvPr>
        </p:nvSpPr>
        <p:spPr>
          <a:xfrm>
            <a:off x="550920" y="731519"/>
            <a:ext cx="7315200" cy="515526"/>
          </a:xfrm>
        </p:spPr>
        <p:txBody>
          <a:bodyPr/>
          <a:lstStyle/>
          <a:p>
            <a:r>
              <a:rPr lang="en-US" dirty="0"/>
              <a:t>Life Science Core Curriculum </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June 26, 2023</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4</a:t>
            </a:fld>
            <a:endParaRPr lang="en-US" dirty="0"/>
          </a:p>
        </p:txBody>
      </p:sp>
    </p:spTree>
    <p:extLst>
      <p:ext uri="{BB962C8B-B14F-4D97-AF65-F5344CB8AC3E}">
        <p14:creationId xmlns:p14="http://schemas.microsoft.com/office/powerpoint/2010/main" val="865086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5</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Life Sciences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76686969"/>
              </p:ext>
            </p:extLst>
          </p:nvPr>
        </p:nvGraphicFramePr>
        <p:xfrm>
          <a:off x="1028700" y="1736725"/>
          <a:ext cx="7108302" cy="1828800"/>
        </p:xfrm>
        <a:graphic>
          <a:graphicData uri="http://schemas.openxmlformats.org/drawingml/2006/table">
            <a:tbl>
              <a:tblPr firstRow="1">
                <a:tableStyleId>{5C22544A-7EE6-4342-B048-85BDC9FD1C3A}</a:tableStyleId>
              </a:tblPr>
              <a:tblGrid>
                <a:gridCol w="7108302">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Life</a:t>
                      </a:r>
                      <a:r>
                        <a:rPr lang="en-US" sz="1400" baseline="0" dirty="0">
                          <a:solidFill>
                            <a:srgbClr val="2774AE"/>
                          </a:solidFill>
                        </a:rPr>
                        <a:t> Sciences (All Courses Required)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LS</a:t>
                      </a:r>
                      <a:r>
                        <a:rPr lang="en-US" sz="1400" b="1" baseline="0" dirty="0">
                          <a:solidFill>
                            <a:schemeClr val="bg1"/>
                          </a:solidFill>
                        </a:rPr>
                        <a:t> 7A – Cell and Molecular Biology (5)</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LS</a:t>
                      </a:r>
                      <a:r>
                        <a:rPr lang="en-US" sz="1400" b="1" baseline="0" dirty="0">
                          <a:solidFill>
                            <a:schemeClr val="bg1"/>
                          </a:solidFill>
                        </a:rPr>
                        <a:t> 7B – Genetics, Evolution &amp; Ecology (5) </a:t>
                      </a:r>
                      <a:r>
                        <a:rPr lang="en-US" sz="1400" b="0" baseline="0" dirty="0">
                          <a:solidFill>
                            <a:schemeClr val="bg1"/>
                          </a:solidFill>
                        </a:rPr>
                        <a:t>Prerequisite: 7A</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LS</a:t>
                      </a:r>
                      <a:r>
                        <a:rPr lang="en-US" sz="1400" b="1" baseline="0" dirty="0">
                          <a:solidFill>
                            <a:schemeClr val="bg1"/>
                          </a:solidFill>
                        </a:rPr>
                        <a:t> 7C – Physiology and Human Biology (5)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LS</a:t>
                      </a:r>
                      <a:r>
                        <a:rPr lang="en-US" sz="1400" b="1" baseline="0" dirty="0">
                          <a:solidFill>
                            <a:schemeClr val="bg1"/>
                          </a:solidFill>
                        </a:rPr>
                        <a:t> 23L – Intro to Laboratory and Scientific Methodology (3) </a:t>
                      </a:r>
                      <a:r>
                        <a:rPr lang="en-US" sz="1400" b="0" baseline="0" dirty="0">
                          <a:solidFill>
                            <a:schemeClr val="bg1"/>
                          </a:solidFill>
                        </a:rPr>
                        <a:t>Prerequisite: 7B</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386133237"/>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37E96A23-DEAE-8D45-B84D-C8469C990B92}"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6</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Chemistry</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495734069"/>
              </p:ext>
            </p:extLst>
          </p:nvPr>
        </p:nvGraphicFramePr>
        <p:xfrm>
          <a:off x="2176585" y="0"/>
          <a:ext cx="6875585" cy="4673604"/>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6">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100" b="1" i="0" u="none" strike="noStrike" kern="1200" dirty="0">
                          <a:solidFill>
                            <a:schemeClr val="dk1"/>
                          </a:solidFill>
                          <a:effectLst/>
                          <a:latin typeface="+mn-lt"/>
                          <a:ea typeface="+mn-ea"/>
                          <a:cs typeface="+mn-cs"/>
                        </a:rPr>
                        <a:t>14A(E)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 (Enhanced) (4)</a:t>
                      </a:r>
                      <a:endParaRPr lang="en-US" sz="1100" dirty="0">
                        <a:effectLst/>
                      </a:endParaRPr>
                    </a:p>
                    <a:p>
                      <a:pPr rtl="0"/>
                      <a:r>
                        <a:rPr lang="en-US" sz="1000" b="0" i="0" u="none" strike="noStrike" kern="1200" dirty="0">
                          <a:solidFill>
                            <a:schemeClr val="dk1"/>
                          </a:solidFill>
                          <a:effectLst/>
                          <a:latin typeface="+mn-lt"/>
                          <a:ea typeface="+mn-ea"/>
                          <a:cs typeface="+mn-cs"/>
                        </a:rPr>
                        <a:t>Co-requisite: LS 30A or MATH 3A or 31A, or place into MATH 3A/31A by taking the Math Diagnostic Test</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20A(H) - Chemical Structure (4) (Honors)</a:t>
                      </a:r>
                      <a:endParaRPr lang="en-US" sz="1100" dirty="0">
                        <a:effectLst/>
                      </a:endParaRPr>
                    </a:p>
                    <a:p>
                      <a:pPr lvl="1" rtl="0"/>
                      <a:r>
                        <a:rPr lang="en-US" sz="1000" b="0" i="0" u="none" strike="noStrike" kern="1200" dirty="0">
                          <a:solidFill>
                            <a:schemeClr val="dk1"/>
                          </a:solidFill>
                          <a:effectLst/>
                          <a:latin typeface="+mn-lt"/>
                          <a:ea typeface="+mn-ea"/>
                          <a:cs typeface="+mn-cs"/>
                        </a:rPr>
                        <a:t>Prep: Min 1 </a:t>
                      </a:r>
                      <a:r>
                        <a:rPr lang="en-US" sz="1000" b="0" i="0" u="none" strike="noStrike" kern="1200" dirty="0" err="1">
                          <a:solidFill>
                            <a:schemeClr val="dk1"/>
                          </a:solidFill>
                          <a:effectLst/>
                          <a:latin typeface="+mn-lt"/>
                          <a:ea typeface="+mn-ea"/>
                          <a:cs typeface="+mn-cs"/>
                        </a:rPr>
                        <a:t>yr</a:t>
                      </a:r>
                      <a:r>
                        <a:rPr lang="en-US" sz="1000" b="0" i="0" u="none" strike="noStrike" kern="1200" dirty="0">
                          <a:solidFill>
                            <a:schemeClr val="dk1"/>
                          </a:solidFill>
                          <a:effectLst/>
                          <a:latin typeface="+mn-lt"/>
                          <a:ea typeface="+mn-ea"/>
                          <a:cs typeface="+mn-cs"/>
                        </a:rPr>
                        <a:t> high school (HS) chemistry, 3.5 </a:t>
                      </a:r>
                      <a:r>
                        <a:rPr lang="en-US" sz="1000" b="0" i="0" u="none" strike="noStrike" kern="1200" dirty="0" err="1">
                          <a:solidFill>
                            <a:schemeClr val="dk1"/>
                          </a:solidFill>
                          <a:effectLst/>
                          <a:latin typeface="+mn-lt"/>
                          <a:ea typeface="+mn-ea"/>
                          <a:cs typeface="+mn-cs"/>
                        </a:rPr>
                        <a:t>yrs</a:t>
                      </a:r>
                      <a:r>
                        <a:rPr lang="en-US" sz="1000" b="0" i="0" u="none" strike="noStrike" kern="1200" dirty="0">
                          <a:solidFill>
                            <a:schemeClr val="dk1"/>
                          </a:solidFill>
                          <a:effectLst/>
                          <a:latin typeface="+mn-lt"/>
                          <a:ea typeface="+mn-ea"/>
                          <a:cs typeface="+mn-cs"/>
                        </a:rPr>
                        <a:t> HS math, (recommended) HS physics</a:t>
                      </a:r>
                      <a:endParaRPr lang="en-US" sz="1000" dirty="0">
                        <a:effectLst/>
                      </a:endParaRPr>
                    </a:p>
                    <a:p>
                      <a:pPr lvl="1" rtl="0"/>
                      <a:r>
                        <a:rPr lang="en-US" sz="1000" b="0" i="0" u="none" strike="noStrike" kern="1200" dirty="0">
                          <a:solidFill>
                            <a:schemeClr val="dk1"/>
                          </a:solidFill>
                          <a:effectLst/>
                          <a:latin typeface="+mn-lt"/>
                          <a:ea typeface="+mn-ea"/>
                          <a:cs typeface="+mn-cs"/>
                        </a:rPr>
                        <a:t>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MATH 31A</a:t>
                      </a:r>
                      <a:endParaRPr lang="en-US" sz="100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100" b="1" i="0" u="none" strike="noStrike" kern="1200" dirty="0">
                          <a:solidFill>
                            <a:schemeClr val="dk1"/>
                          </a:solidFill>
                          <a:effectLst/>
                          <a:latin typeface="+mn-lt"/>
                          <a:ea typeface="+mn-ea"/>
                          <a:cs typeface="+mn-cs"/>
                        </a:rPr>
                        <a:t>14B(E)</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Chemistry for Life Scientists II (Enhanced)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14A(E) or 20A (grade of C- or better; Co-</a:t>
                      </a:r>
                      <a:r>
                        <a:rPr lang="en-US" sz="1000" b="0" i="0" u="none" strike="noStrike" kern="1200" dirty="0" err="1">
                          <a:solidFill>
                            <a:schemeClr val="dk1"/>
                          </a:solidFill>
                          <a:effectLst/>
                          <a:latin typeface="+mn-lt"/>
                          <a:ea typeface="+mn-ea"/>
                          <a:cs typeface="+mn-cs"/>
                        </a:rPr>
                        <a:t>Req</a:t>
                      </a:r>
                      <a:r>
                        <a:rPr lang="en-US" sz="1000" b="0" i="0" u="none" strike="noStrike" kern="1200" dirty="0">
                          <a:solidFill>
                            <a:schemeClr val="dk1"/>
                          </a:solidFill>
                          <a:effectLst/>
                          <a:latin typeface="+mn-lt"/>
                          <a:ea typeface="+mn-ea"/>
                          <a:cs typeface="+mn-cs"/>
                        </a:rPr>
                        <a:t>: LS 30B or MATH 3B or 31B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20B(H) - Chemical Energetics and Change (Honors)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20A(H) and MATH 31A (grades of C- or better)</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100" b="1" i="0" u="none" strike="noStrike" kern="1200" dirty="0">
                          <a:solidFill>
                            <a:schemeClr val="dk1"/>
                          </a:solidFill>
                          <a:effectLst/>
                          <a:latin typeface="+mn-lt"/>
                          <a:ea typeface="+mn-ea"/>
                          <a:cs typeface="+mn-cs"/>
                        </a:rPr>
                        <a:t>14BL</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General and Organic Chemistry Lab I (3)</a:t>
                      </a:r>
                      <a:endParaRPr lang="en-US" sz="1100" dirty="0">
                        <a:effectLst/>
                      </a:endParaRPr>
                    </a:p>
                    <a:p>
                      <a:pPr rtl="0"/>
                      <a:r>
                        <a:rPr lang="en-US" sz="1000" b="0" i="0" u="none" strike="noStrike" kern="1200" dirty="0" err="1">
                          <a:solidFill>
                            <a:schemeClr val="dk1"/>
                          </a:solidFill>
                          <a:effectLst/>
                          <a:latin typeface="+mn-lt"/>
                          <a:ea typeface="+mn-ea"/>
                          <a:cs typeface="+mn-cs"/>
                        </a:rPr>
                        <a:t>Prereq</a:t>
                      </a:r>
                      <a:r>
                        <a:rPr lang="en-US" sz="1000" b="0" i="0" u="none" strike="noStrike" kern="1200" dirty="0">
                          <a:solidFill>
                            <a:schemeClr val="dk1"/>
                          </a:solidFill>
                          <a:effectLst/>
                          <a:latin typeface="+mn-lt"/>
                          <a:ea typeface="+mn-ea"/>
                          <a:cs typeface="+mn-cs"/>
                        </a:rPr>
                        <a:t>: CHEM 14A or 20A(H) (grade C- or better)</a:t>
                      </a:r>
                      <a:endParaRPr lang="en-US" sz="1000" dirty="0">
                        <a:effectLst/>
                      </a:endParaRPr>
                    </a:p>
                    <a:p>
                      <a:pPr rtl="0"/>
                      <a:r>
                        <a:rPr lang="en-US" sz="1000" b="0" i="0" u="none" strike="noStrike" kern="1200" dirty="0">
                          <a:solidFill>
                            <a:schemeClr val="dk1"/>
                          </a:solidFill>
                          <a:effectLst/>
                          <a:latin typeface="+mn-lt"/>
                          <a:ea typeface="+mn-ea"/>
                          <a:cs typeface="+mn-cs"/>
                        </a:rPr>
                        <a:t>Pre- or Co-requisite: CHEM 14B</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100" b="1" i="0" u="none" strike="noStrike" kern="1200" dirty="0">
                          <a:solidFill>
                            <a:schemeClr val="dk1"/>
                          </a:solidFill>
                          <a:effectLst/>
                          <a:latin typeface="+mn-lt"/>
                          <a:ea typeface="+mn-ea"/>
                          <a:cs typeface="+mn-cs"/>
                        </a:rPr>
                        <a:t>20L - General Chemistry Laboratory (3)</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14A or 20A (grade of C- or better)</a:t>
                      </a:r>
                      <a:endParaRPr lang="en-US" sz="1000" dirty="0">
                        <a:effectLst/>
                      </a:endParaRPr>
                    </a:p>
                    <a:p>
                      <a:pPr lvl="1" rtl="0"/>
                      <a:r>
                        <a:rPr lang="en-US" sz="1000" b="0" i="0" u="none" strike="noStrike" kern="1200" dirty="0">
                          <a:solidFill>
                            <a:schemeClr val="dk1"/>
                          </a:solidFill>
                          <a:effectLst/>
                          <a:latin typeface="+mn-lt"/>
                          <a:ea typeface="+mn-ea"/>
                          <a:cs typeface="+mn-cs"/>
                        </a:rPr>
                        <a:t>Pre- or Co-requisite: CHEM 14B or 20B</a:t>
                      </a:r>
                      <a:endParaRPr lang="en-US" sz="100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100" b="1" i="0" u="none" strike="noStrike" kern="1200" dirty="0">
                          <a:solidFill>
                            <a:schemeClr val="dk1"/>
                          </a:solidFill>
                          <a:effectLst/>
                          <a:latin typeface="+mn-lt"/>
                          <a:ea typeface="+mn-ea"/>
                          <a:cs typeface="+mn-cs"/>
                        </a:rPr>
                        <a:t>14C</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Structure of Organic Molecule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14B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100" b="1" i="0" u="none" strike="noStrike" kern="1200" dirty="0">
                          <a:solidFill>
                            <a:schemeClr val="dk1"/>
                          </a:solidFill>
                          <a:effectLst/>
                          <a:latin typeface="+mn-lt"/>
                          <a:ea typeface="+mn-ea"/>
                          <a:cs typeface="+mn-cs"/>
                        </a:rPr>
                        <a:t>30A – Organic Chemistry I: Structure &amp;</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Reactivity (4)</a:t>
                      </a:r>
                      <a:endParaRPr lang="en-US" sz="1100" dirty="0">
                        <a:effectLst/>
                      </a:endParaRPr>
                    </a:p>
                    <a:p>
                      <a:pPr lvl="1" rtl="0"/>
                      <a:r>
                        <a:rPr lang="en-US" sz="1000" b="0" i="0" u="none" strike="noStrike" kern="1200" dirty="0">
                          <a:solidFill>
                            <a:schemeClr val="dk1"/>
                          </a:solidFill>
                          <a:effectLst/>
                          <a:latin typeface="+mn-lt"/>
                          <a:ea typeface="+mn-ea"/>
                          <a:cs typeface="+mn-cs"/>
                        </a:rPr>
                        <a:t>Prerequisite: CHEM 20B</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r h="649795">
                <a:tc>
                  <a:txBody>
                    <a:bodyPr/>
                    <a:lstStyle/>
                    <a:p>
                      <a:pPr rtl="0"/>
                      <a:r>
                        <a:rPr lang="en-US" sz="1100" b="1" i="0" u="none" strike="noStrike" kern="1200" dirty="0">
                          <a:solidFill>
                            <a:schemeClr val="dk1"/>
                          </a:solidFill>
                          <a:effectLst/>
                          <a:latin typeface="+mn-lt"/>
                          <a:ea typeface="+mn-ea"/>
                          <a:cs typeface="+mn-cs"/>
                        </a:rPr>
                        <a:t>14D</a:t>
                      </a:r>
                      <a:r>
                        <a:rPr lang="en-US" sz="1100" b="0" i="0" u="none" strike="noStrike" kern="1200" dirty="0">
                          <a:solidFill>
                            <a:schemeClr val="dk1"/>
                          </a:solidFill>
                          <a:effectLst/>
                          <a:latin typeface="+mn-lt"/>
                          <a:ea typeface="+mn-ea"/>
                          <a:cs typeface="+mn-cs"/>
                        </a:rPr>
                        <a:t> – </a:t>
                      </a:r>
                      <a:r>
                        <a:rPr lang="en-US" sz="1100" b="1" i="0" u="none" strike="noStrike" kern="1200" dirty="0">
                          <a:solidFill>
                            <a:schemeClr val="dk1"/>
                          </a:solidFill>
                          <a:effectLst/>
                          <a:latin typeface="+mn-lt"/>
                          <a:ea typeface="+mn-ea"/>
                          <a:cs typeface="+mn-cs"/>
                        </a:rPr>
                        <a:t>Organic Reactions &amp; Pharmaceuticals (4)</a:t>
                      </a:r>
                      <a:endParaRPr lang="en-US" sz="1100" dirty="0">
                        <a:effectLst/>
                      </a:endParaRPr>
                    </a:p>
                    <a:p>
                      <a:pPr rtl="0"/>
                      <a:r>
                        <a:rPr lang="en-US" sz="1000" b="0" i="0" u="none" strike="noStrike" kern="1200" dirty="0">
                          <a:solidFill>
                            <a:schemeClr val="dk1"/>
                          </a:solidFill>
                          <a:effectLst/>
                          <a:latin typeface="+mn-lt"/>
                          <a:ea typeface="+mn-ea"/>
                          <a:cs typeface="+mn-cs"/>
                        </a:rPr>
                        <a:t>Prerequisite: CHEM 14C (grade of C- or better)</a:t>
                      </a:r>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endParaRPr lang="en-US"/>
                    </a:p>
                  </a:txBody>
                  <a:tcPr/>
                </a:tc>
                <a:tc>
                  <a:txBody>
                    <a:bodyPr/>
                    <a:lstStyle/>
                    <a:p>
                      <a:pPr lvl="1" rtl="0"/>
                      <a:r>
                        <a:rPr lang="en-US" sz="1100" b="1" i="0" u="none" strike="noStrike" kern="1200" dirty="0">
                          <a:solidFill>
                            <a:schemeClr val="dk1"/>
                          </a:solidFill>
                          <a:effectLst/>
                          <a:latin typeface="+mn-lt"/>
                          <a:ea typeface="+mn-ea"/>
                          <a:cs typeface="+mn-cs"/>
                        </a:rPr>
                        <a:t>30AL - General Chemistry Laboratory II (4)</a:t>
                      </a:r>
                      <a:endParaRPr lang="en-US" sz="1100" dirty="0">
                        <a:effectLst/>
                      </a:endParaRPr>
                    </a:p>
                    <a:p>
                      <a:pPr lvl="1" rtl="0"/>
                      <a:r>
                        <a:rPr lang="en-US" sz="1000" b="0" i="0" u="none" strike="noStrike" kern="1200" dirty="0">
                          <a:solidFill>
                            <a:schemeClr val="dk1"/>
                          </a:solidFill>
                          <a:effectLst/>
                          <a:latin typeface="+mn-lt"/>
                          <a:ea typeface="+mn-ea"/>
                          <a:cs typeface="+mn-cs"/>
                        </a:rPr>
                        <a:t>Prerequisites: CHEM 20B(H), 20L, 30A(H) (grades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97175">
                <a:tc>
                  <a:txBody>
                    <a:bodyPr/>
                    <a:lstStyle/>
                    <a:p>
                      <a:pPr rtl="0"/>
                      <a:endParaRPr lang="en-US" sz="10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a:txBody>
                    <a:bodyPr/>
                    <a:lstStyle/>
                    <a:p>
                      <a:pPr algn="ctr"/>
                      <a:endParaRPr lang="en-US" sz="1200" dirty="0">
                        <a:solidFill>
                          <a:srgbClr val="2774AE"/>
                        </a:solidFill>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lvl="1" rtl="0"/>
                      <a:r>
                        <a:rPr lang="en-US" sz="1100" b="1" i="0" u="none" strike="noStrike" kern="1200" dirty="0">
                          <a:solidFill>
                            <a:schemeClr val="dk1"/>
                          </a:solidFill>
                          <a:effectLst/>
                          <a:latin typeface="+mn-lt"/>
                          <a:ea typeface="+mn-ea"/>
                          <a:cs typeface="+mn-cs"/>
                        </a:rPr>
                        <a:t>30B – Organic </a:t>
                      </a:r>
                      <a:r>
                        <a:rPr lang="en-US" sz="1100" b="1" i="0" u="none" strike="noStrike" kern="1200" dirty="0" err="1">
                          <a:solidFill>
                            <a:schemeClr val="dk1"/>
                          </a:solidFill>
                          <a:effectLst/>
                          <a:latin typeface="+mn-lt"/>
                          <a:ea typeface="+mn-ea"/>
                          <a:cs typeface="+mn-cs"/>
                        </a:rPr>
                        <a:t>Chem</a:t>
                      </a:r>
                      <a:r>
                        <a:rPr lang="en-US" sz="1100" b="1" i="0" u="none" strike="noStrike" kern="1200" dirty="0">
                          <a:solidFill>
                            <a:schemeClr val="dk1"/>
                          </a:solidFill>
                          <a:effectLst/>
                          <a:latin typeface="+mn-lt"/>
                          <a:ea typeface="+mn-ea"/>
                          <a:cs typeface="+mn-cs"/>
                        </a:rPr>
                        <a:t> II: Reactivity, Synthesis,</a:t>
                      </a:r>
                      <a:r>
                        <a:rPr lang="en-US" sz="1100" b="0" i="0" u="none" strike="noStrike" kern="1200" baseline="0" dirty="0">
                          <a:solidFill>
                            <a:schemeClr val="dk1"/>
                          </a:solidFill>
                          <a:effectLst/>
                          <a:latin typeface="+mn-lt"/>
                          <a:ea typeface="+mn-ea"/>
                          <a:cs typeface="+mn-cs"/>
                        </a:rPr>
                        <a:t> </a:t>
                      </a:r>
                      <a:r>
                        <a:rPr lang="en-US" sz="1100" b="1" i="0" u="none" strike="noStrike" kern="1200" dirty="0">
                          <a:solidFill>
                            <a:schemeClr val="dk1"/>
                          </a:solidFill>
                          <a:effectLst/>
                          <a:latin typeface="+mn-lt"/>
                          <a:ea typeface="+mn-ea"/>
                          <a:cs typeface="+mn-cs"/>
                        </a:rPr>
                        <a:t>&amp; Spectroscopy (</a:t>
                      </a:r>
                      <a:r>
                        <a:rPr lang="en-US" sz="1200" b="1" i="0" u="none" strike="noStrike" kern="1200" dirty="0">
                          <a:solidFill>
                            <a:schemeClr val="dk1"/>
                          </a:solidFill>
                          <a:effectLst/>
                          <a:latin typeface="+mn-lt"/>
                          <a:ea typeface="+mn-ea"/>
                          <a:cs typeface="+mn-cs"/>
                        </a:rPr>
                        <a:t>4)</a:t>
                      </a:r>
                      <a:endParaRPr lang="en-US" sz="1200" dirty="0">
                        <a:effectLst/>
                      </a:endParaRPr>
                    </a:p>
                    <a:p>
                      <a:pPr lvl="1" rtl="0"/>
                      <a:r>
                        <a:rPr lang="en-US" sz="1000" b="0" i="0" u="none" strike="noStrike" kern="1200" dirty="0">
                          <a:solidFill>
                            <a:schemeClr val="dk1"/>
                          </a:solidFill>
                          <a:effectLst/>
                          <a:latin typeface="+mn-lt"/>
                          <a:ea typeface="+mn-ea"/>
                          <a:cs typeface="+mn-cs"/>
                        </a:rPr>
                        <a:t>Prerequisite: CHEM 30A (grade of C- or better)</a:t>
                      </a:r>
                      <a:endParaRPr lang="en-US" sz="10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43F188D-2A6D-872E-D977-0A9C13B91AB4}"/>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9573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14FCFFA4-EB96-964A-9636-BF39DE88825A}"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Chemistry</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531570385"/>
              </p:ext>
            </p:extLst>
          </p:nvPr>
        </p:nvGraphicFramePr>
        <p:xfrm>
          <a:off x="1371600" y="1354931"/>
          <a:ext cx="7020560" cy="2437606"/>
        </p:xfrm>
        <a:graphic>
          <a:graphicData uri="http://schemas.openxmlformats.org/drawingml/2006/table">
            <a:tbl>
              <a:tblPr firstRow="1">
                <a:tableStyleId>{5C22544A-7EE6-4342-B048-85BDC9FD1C3A}</a:tableStyleId>
              </a:tblPr>
              <a:tblGrid>
                <a:gridCol w="3238500">
                  <a:extLst>
                    <a:ext uri="{9D8B030D-6E8A-4147-A177-3AD203B41FA5}">
                      <a16:colId xmlns:a16="http://schemas.microsoft.com/office/drawing/2014/main" val="3871567158"/>
                    </a:ext>
                  </a:extLst>
                </a:gridCol>
                <a:gridCol w="543560">
                  <a:extLst>
                    <a:ext uri="{9D8B030D-6E8A-4147-A177-3AD203B41FA5}">
                      <a16:colId xmlns:a16="http://schemas.microsoft.com/office/drawing/2014/main" val="217651101"/>
                    </a:ext>
                  </a:extLst>
                </a:gridCol>
                <a:gridCol w="3238500">
                  <a:extLst>
                    <a:ext uri="{9D8B030D-6E8A-4147-A177-3AD203B41FA5}">
                      <a16:colId xmlns:a16="http://schemas.microsoft.com/office/drawing/2014/main" val="324501064"/>
                    </a:ext>
                  </a:extLst>
                </a:gridCol>
              </a:tblGrid>
              <a:tr h="365760">
                <a:tc gridSpan="3">
                  <a:txBody>
                    <a:bodyPr/>
                    <a:lstStyle/>
                    <a:p>
                      <a:pPr algn="l"/>
                      <a:r>
                        <a:rPr lang="en-US" sz="1300" dirty="0">
                          <a:solidFill>
                            <a:srgbClr val="2774AE"/>
                          </a:solidFill>
                        </a:rPr>
                        <a:t>ADDITIONAL</a:t>
                      </a:r>
                      <a:r>
                        <a:rPr lang="en-US" sz="1300" baseline="0" dirty="0">
                          <a:solidFill>
                            <a:srgbClr val="2774AE"/>
                          </a:solidFill>
                        </a:rPr>
                        <a:t> Chemistry (Not Required for the Major)</a:t>
                      </a:r>
                      <a:endParaRPr lang="en-US" sz="13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243046">
                <a:tc gridSpan="3">
                  <a:txBody>
                    <a:bodyPr/>
                    <a:lstStyle/>
                    <a:p>
                      <a:pPr algn="l"/>
                      <a:r>
                        <a:rPr lang="en-US" sz="1200" b="1" dirty="0">
                          <a:solidFill>
                            <a:srgbClr val="2774AE"/>
                          </a:solidFill>
                        </a:rPr>
                        <a:t>These courses are recommended for students planning to attend</a:t>
                      </a:r>
                      <a:r>
                        <a:rPr lang="en-US" sz="1200" b="1" baseline="0" dirty="0">
                          <a:solidFill>
                            <a:srgbClr val="2774AE"/>
                          </a:solidFill>
                        </a:rPr>
                        <a:t> professional schools.</a:t>
                      </a:r>
                      <a:endParaRPr lang="en-US" sz="12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tc hMerge="1">
                  <a:txBody>
                    <a:bodyPr/>
                    <a:lstStyle/>
                    <a:p>
                      <a:pPr algn="ctr"/>
                      <a:endParaRPr lang="en-US" sz="1400" dirty="0">
                        <a:solidFill>
                          <a:srgbClr val="2774AE"/>
                        </a:solidFill>
                      </a:endParaRP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10001"/>
                  </a:ext>
                </a:extLst>
              </a:tr>
              <a:tr h="365760">
                <a:tc>
                  <a:txBody>
                    <a:bodyPr/>
                    <a:lstStyle/>
                    <a:p>
                      <a:pPr algn="l"/>
                      <a:r>
                        <a:rPr lang="en-US" sz="1200" b="1" dirty="0">
                          <a:solidFill>
                            <a:srgbClr val="2774AE"/>
                          </a:solidFill>
                        </a:rPr>
                        <a:t>Life</a:t>
                      </a:r>
                      <a:r>
                        <a:rPr lang="en-US" sz="1200" b="1" baseline="0" dirty="0">
                          <a:solidFill>
                            <a:srgbClr val="2774AE"/>
                          </a:solidFill>
                        </a:rPr>
                        <a:t> Science Series</a:t>
                      </a:r>
                      <a:endParaRPr lang="en-US" sz="12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rowSpan="3">
                  <a:txBody>
                    <a:bodyPr/>
                    <a:lstStyle/>
                    <a:p>
                      <a:pPr algn="ctr"/>
                      <a:endParaRPr lang="en-US" sz="1100" b="1"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tc>
                  <a:txBody>
                    <a:bodyPr/>
                    <a:lstStyle/>
                    <a:p>
                      <a:pPr algn="l"/>
                      <a:r>
                        <a:rPr lang="en-US" sz="1200" b="1" dirty="0">
                          <a:solidFill>
                            <a:srgbClr val="2774AE"/>
                          </a:solidFill>
                        </a:rPr>
                        <a:t>Physical Science Series</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rgbClr val="2774A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5760">
                <a:tc>
                  <a:txBody>
                    <a:bodyPr/>
                    <a:lstStyle/>
                    <a:p>
                      <a:pPr rtl="0"/>
                      <a:r>
                        <a:rPr lang="en-US" sz="1200" b="1" i="0" u="none" strike="noStrike" kern="1200" dirty="0">
                          <a:solidFill>
                            <a:schemeClr val="dk1"/>
                          </a:solidFill>
                          <a:effectLst/>
                          <a:latin typeface="+mn-lt"/>
                          <a:ea typeface="+mn-ea"/>
                          <a:cs typeface="+mn-cs"/>
                        </a:rPr>
                        <a:t>14CL</a:t>
                      </a:r>
                      <a:r>
                        <a:rPr lang="en-US" sz="1200" b="0" i="0" u="none" strike="noStrike" kern="120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General &amp; Organic Chemistry Lab II (4)</a:t>
                      </a:r>
                      <a:endParaRPr lang="en-US" sz="1200" dirty="0">
                        <a:effectLst/>
                      </a:endParaRPr>
                    </a:p>
                    <a:p>
                      <a:pPr rtl="0"/>
                      <a:r>
                        <a:rPr lang="en-US" sz="1050" b="0" i="0" u="none" strike="noStrike" kern="1200" dirty="0">
                          <a:solidFill>
                            <a:schemeClr val="dk1"/>
                          </a:solidFill>
                          <a:effectLst/>
                          <a:latin typeface="+mn-lt"/>
                          <a:ea typeface="+mn-ea"/>
                          <a:cs typeface="+mn-cs"/>
                        </a:rPr>
                        <a:t>Prerequisites: CHEM 14B, 14BL or 20B, 20L (grades of C- or better)</a:t>
                      </a:r>
                      <a:endParaRPr lang="en-US" sz="1050" dirty="0">
                        <a:effectLst/>
                      </a:endParaRPr>
                    </a:p>
                    <a:p>
                      <a:pPr rtl="0"/>
                      <a:r>
                        <a:rPr lang="en-US" sz="1050" b="0" i="0" u="none" strike="noStrike" kern="1200" dirty="0">
                          <a:solidFill>
                            <a:schemeClr val="dk1"/>
                          </a:solidFill>
                          <a:effectLst/>
                          <a:latin typeface="+mn-lt"/>
                          <a:ea typeface="+mn-ea"/>
                          <a:cs typeface="+mn-cs"/>
                        </a:rPr>
                        <a:t>Pre- or Co-requisite: CHEM 14C</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30BL - Organic Chemistry Laboratory I (3)</a:t>
                      </a:r>
                      <a:endParaRPr lang="en-US" sz="1200" dirty="0">
                        <a:effectLst/>
                      </a:endParaRPr>
                    </a:p>
                    <a:p>
                      <a:pPr lvl="1" rtl="0"/>
                      <a:r>
                        <a:rPr lang="en-US" sz="1050" b="0" i="0" u="none" strike="noStrike" kern="1200" dirty="0">
                          <a:solidFill>
                            <a:schemeClr val="dk1"/>
                          </a:solidFill>
                          <a:effectLst/>
                          <a:latin typeface="+mn-lt"/>
                          <a:ea typeface="+mn-ea"/>
                          <a:cs typeface="+mn-cs"/>
                        </a:rPr>
                        <a:t>Prerequisites: CHEM 30A(H), 30AL, 30B (grades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2774AE"/>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365760">
                <a:tc>
                  <a:txBody>
                    <a:bodyPr/>
                    <a:lstStyle/>
                    <a:p>
                      <a:pPr algn="l"/>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30C - Organic Chemistry III: Reactivity and</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Synthesis, and Biomolecules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CHEM 30B (grade C- or better)</a:t>
                      </a:r>
                      <a:endParaRPr lang="en-US" sz="1050" dirty="0">
                        <a:effectLst/>
                      </a:endParaRPr>
                    </a:p>
                  </a:txBody>
                  <a:tcPr marL="0" marR="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bl>
          </a:graphicData>
        </a:graphic>
      </p:graphicFrame>
      <p:sp>
        <p:nvSpPr>
          <p:cNvPr id="6" name="TextBox 5"/>
          <p:cNvSpPr txBox="1"/>
          <p:nvPr/>
        </p:nvSpPr>
        <p:spPr>
          <a:xfrm>
            <a:off x="4306277" y="2775056"/>
            <a:ext cx="730969" cy="207749"/>
          </a:xfrm>
          <a:prstGeom prst="rect">
            <a:avLst/>
          </a:prstGeom>
          <a:noFill/>
        </p:spPr>
        <p:txBody>
          <a:bodyPr wrap="none" lIns="457200" tIns="0" rIns="0" bIns="0" rtlCol="0">
            <a:spAutoFit/>
          </a:bodyPr>
          <a:lstStyle/>
          <a:p>
            <a:pPr algn="ctr"/>
            <a:r>
              <a:rPr lang="en-US" b="1" dirty="0">
                <a:solidFill>
                  <a:srgbClr val="2774AE"/>
                </a:solidFill>
              </a:rPr>
              <a:t>OR</a:t>
            </a:r>
          </a:p>
        </p:txBody>
      </p:sp>
      <p:sp>
        <p:nvSpPr>
          <p:cNvPr id="8" name="TextBox 7"/>
          <p:cNvSpPr txBox="1"/>
          <p:nvPr/>
        </p:nvSpPr>
        <p:spPr>
          <a:xfrm>
            <a:off x="990600" y="3945731"/>
            <a:ext cx="7325360" cy="507831"/>
          </a:xfrm>
          <a:prstGeom prst="rect">
            <a:avLst/>
          </a:prstGeom>
          <a:noFill/>
        </p:spPr>
        <p:txBody>
          <a:bodyPr wrap="square" lIns="457200" tIns="0" rIns="0" bIns="0" rtlCol="0">
            <a:spAutoFit/>
          </a:bodyPr>
          <a:lstStyle/>
          <a:p>
            <a:r>
              <a:rPr lang="en-US" sz="1100" b="1" dirty="0"/>
              <a:t>IMPORTANT NOTE:</a:t>
            </a:r>
            <a:r>
              <a:rPr lang="en-US" sz="1100" dirty="0"/>
              <a:t>  After Completing CHEM 20A, students can move to the 14 Series starting with 14B, or after taking CHEM 20A, 20B, 20L may take </a:t>
            </a:r>
            <a:r>
              <a:rPr lang="en-US" sz="1100" dirty="0" err="1"/>
              <a:t>Chem</a:t>
            </a:r>
            <a:r>
              <a:rPr lang="en-US" sz="1100" dirty="0"/>
              <a:t> 14C, 14CL, 14D.  Students who wish to switch from the 14 series to the 20/30 series after taking CHEM 14A, 14B, and 14BL, can take CHEM 30A, 30AL, 30B.</a:t>
            </a:r>
          </a:p>
        </p:txBody>
      </p:sp>
    </p:spTree>
    <p:extLst>
      <p:ext uri="{BB962C8B-B14F-4D97-AF65-F5344CB8AC3E}">
        <p14:creationId xmlns:p14="http://schemas.microsoft.com/office/powerpoint/2010/main" val="290889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1D25A795-DAC8-2542-9C00-2E899243FED2}"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Mathematics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715986118"/>
              </p:ext>
            </p:extLst>
          </p:nvPr>
        </p:nvGraphicFramePr>
        <p:xfrm>
          <a:off x="1028700" y="1736725"/>
          <a:ext cx="6835140" cy="2682240"/>
        </p:xfrm>
        <a:graphic>
          <a:graphicData uri="http://schemas.openxmlformats.org/drawingml/2006/table">
            <a:tbl>
              <a:tblPr firstRow="1">
                <a:tableStyleId>{5C22544A-7EE6-4342-B048-85BDC9FD1C3A}</a:tableStyleId>
              </a:tblPr>
              <a:tblGrid>
                <a:gridCol w="6835140">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Mathematics</a:t>
                      </a:r>
                      <a:r>
                        <a:rPr lang="en-US" sz="1400" baseline="0" dirty="0">
                          <a:solidFill>
                            <a:srgbClr val="2774AE"/>
                          </a:solidFill>
                        </a:rPr>
                        <a:t> for Life Sciences (Recommended)</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i="0" u="none" strike="noStrike" kern="1200" dirty="0">
                          <a:solidFill>
                            <a:schemeClr val="dk1"/>
                          </a:solidFill>
                          <a:effectLst/>
                          <a:latin typeface="+mn-lt"/>
                          <a:ea typeface="+mn-ea"/>
                          <a:cs typeface="+mn-cs"/>
                        </a:rPr>
                        <a:t>LS 30A – Mathematics for Life Scientists (4)</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rtl="0"/>
                      <a:r>
                        <a:rPr lang="en-US" sz="1400" b="1" i="0" u="none" strike="noStrike" kern="1200" dirty="0">
                          <a:solidFill>
                            <a:schemeClr val="dk1"/>
                          </a:solidFill>
                          <a:effectLst/>
                          <a:latin typeface="+mn-lt"/>
                          <a:ea typeface="+mn-ea"/>
                          <a:cs typeface="+mn-cs"/>
                        </a:rPr>
                        <a:t>LS 30B - Mathematics for Life Scientists (4)</a:t>
                      </a:r>
                      <a:endParaRPr lang="en-US" sz="1400" b="0" i="0" u="none" strike="noStrike" kern="1200" dirty="0">
                        <a:solidFill>
                          <a:schemeClr val="dk1"/>
                        </a:solidFill>
                        <a:effectLst/>
                        <a:latin typeface="+mn-lt"/>
                        <a:ea typeface="+mn-ea"/>
                        <a:cs typeface="+mn-cs"/>
                      </a:endParaRP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rtl="0"/>
                      <a:r>
                        <a:rPr lang="en-US" sz="1400" b="1" i="0" u="none" strike="noStrike" kern="1200" dirty="0">
                          <a:solidFill>
                            <a:schemeClr val="dk1"/>
                          </a:solidFill>
                          <a:effectLst/>
                          <a:latin typeface="+mn-lt"/>
                          <a:ea typeface="+mn-ea"/>
                          <a:cs typeface="+mn-cs"/>
                        </a:rPr>
                        <a:t>Life Science 40 – Statistics of Biological Systems (5)</a:t>
                      </a:r>
                    </a:p>
                    <a:p>
                      <a:pPr rtl="0"/>
                      <a:r>
                        <a:rPr lang="en-US" sz="1400" b="0" i="0" u="none" strike="noStrike" kern="1200" dirty="0">
                          <a:solidFill>
                            <a:schemeClr val="dk1"/>
                          </a:solidFill>
                          <a:effectLst/>
                          <a:latin typeface="+mn-lt"/>
                          <a:ea typeface="+mn-ea"/>
                          <a:cs typeface="+mn-cs"/>
                        </a:rPr>
                        <a:t>Prerequisite:  LS 30A</a:t>
                      </a:r>
                      <a:endParaRPr lang="en-US" sz="1400" dirty="0">
                        <a:effectLst/>
                      </a:endParaRPr>
                    </a:p>
                    <a:p>
                      <a:pPr algn="ctr" rtl="0"/>
                      <a:r>
                        <a:rPr lang="en-US" sz="1400" b="1" i="0" u="none" strike="noStrike" kern="1200" dirty="0">
                          <a:solidFill>
                            <a:schemeClr val="dk1"/>
                          </a:solidFill>
                          <a:effectLst/>
                          <a:latin typeface="+mn-lt"/>
                          <a:ea typeface="+mn-ea"/>
                          <a:cs typeface="+mn-cs"/>
                        </a:rPr>
                        <a:t>OR</a:t>
                      </a:r>
                      <a:endParaRPr lang="en-US" sz="1400" dirty="0">
                        <a:effectLst/>
                      </a:endParaRPr>
                    </a:p>
                    <a:p>
                      <a:r>
                        <a:rPr lang="en-US" sz="1400" b="1" i="0" u="none" strike="noStrike" kern="1200" dirty="0">
                          <a:solidFill>
                            <a:schemeClr val="dk1"/>
                          </a:solidFill>
                          <a:effectLst/>
                          <a:latin typeface="+mn-lt"/>
                          <a:ea typeface="+mn-ea"/>
                          <a:cs typeface="+mn-cs"/>
                        </a:rPr>
                        <a:t>Stats 13</a:t>
                      </a:r>
                      <a:r>
                        <a:rPr lang="en-US" sz="1400" b="0" i="0" u="none" strike="noStrike" kern="1200" dirty="0">
                          <a:solidFill>
                            <a:schemeClr val="dk1"/>
                          </a:solidFill>
                          <a:effectLst/>
                          <a:latin typeface="+mn-lt"/>
                          <a:ea typeface="+mn-ea"/>
                          <a:cs typeface="+mn-cs"/>
                        </a:rPr>
                        <a:t> – </a:t>
                      </a:r>
                      <a:r>
                        <a:rPr lang="en-US" sz="1400" b="1" i="0" u="none" strike="noStrike" kern="1200" dirty="0">
                          <a:solidFill>
                            <a:schemeClr val="dk1"/>
                          </a:solidFill>
                          <a:effectLst/>
                          <a:latin typeface="+mn-lt"/>
                          <a:ea typeface="+mn-ea"/>
                          <a:cs typeface="+mn-cs"/>
                        </a:rPr>
                        <a:t>Introduction to Statistical Methods for Life and Health Sciences (5)</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i="0" u="none" strike="noStrike" kern="1200" dirty="0">
                          <a:solidFill>
                            <a:schemeClr val="dk1"/>
                          </a:solidFill>
                          <a:effectLst/>
                          <a:latin typeface="+mn-lt"/>
                          <a:ea typeface="+mn-ea"/>
                          <a:cs typeface="+mn-cs"/>
                        </a:rPr>
                        <a:t>Note:  The math diagnostic test is NOT required to start this series.</a:t>
                      </a:r>
                      <a:endParaRPr lang="en-US" sz="1400"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3386133237"/>
                  </a:ext>
                </a:extLst>
              </a:tr>
            </a:tbl>
          </a:graphicData>
        </a:graphic>
      </p:graphicFrame>
      <p:sp>
        <p:nvSpPr>
          <p:cNvPr id="6" name="TextBox 5"/>
          <p:cNvSpPr txBox="1"/>
          <p:nvPr/>
        </p:nvSpPr>
        <p:spPr>
          <a:xfrm>
            <a:off x="7772400" y="2878931"/>
            <a:ext cx="942566" cy="246221"/>
          </a:xfrm>
          <a:prstGeom prst="rect">
            <a:avLst/>
          </a:prstGeom>
          <a:noFill/>
        </p:spPr>
        <p:txBody>
          <a:bodyPr wrap="none" lIns="457200" tIns="0" rIns="0" bIns="0" rtlCol="0">
            <a:spAutoFit/>
          </a:bodyPr>
          <a:lstStyle/>
          <a:p>
            <a:pPr algn="l"/>
            <a:r>
              <a:rPr lang="en-US" sz="1600" b="1" dirty="0">
                <a:solidFill>
                  <a:srgbClr val="FFC72B"/>
                </a:solidFill>
              </a:rPr>
              <a:t>OR</a:t>
            </a:r>
            <a:r>
              <a:rPr lang="en-US" b="1" dirty="0">
                <a:solidFill>
                  <a:srgbClr val="FFC72B"/>
                </a:solidFill>
              </a:rPr>
              <a:t>…</a:t>
            </a:r>
          </a:p>
        </p:txBody>
      </p:sp>
    </p:spTree>
    <p:extLst>
      <p:ext uri="{BB962C8B-B14F-4D97-AF65-F5344CB8AC3E}">
        <p14:creationId xmlns:p14="http://schemas.microsoft.com/office/powerpoint/2010/main" val="337189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p:txBody>
          <a:bodyPr/>
          <a:lstStyle/>
          <a:p>
            <a:fld id="{6CE843F2-7C55-1740-B288-84DF2C80A875}" type="datetime4">
              <a:rPr lang="en-US" smtClean="0"/>
              <a:t>June 26,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9</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150446" y="182880"/>
            <a:ext cx="7315200" cy="515526"/>
          </a:xfrm>
        </p:spPr>
        <p:txBody>
          <a:bodyPr/>
          <a:lstStyle/>
          <a:p>
            <a:r>
              <a:rPr lang="en-US" dirty="0"/>
              <a:t>Mathematics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967320945"/>
              </p:ext>
            </p:extLst>
          </p:nvPr>
        </p:nvGraphicFramePr>
        <p:xfrm>
          <a:off x="1536526" y="681369"/>
          <a:ext cx="6875585" cy="3810883"/>
        </p:xfrm>
        <a:graphic>
          <a:graphicData uri="http://schemas.openxmlformats.org/drawingml/2006/table">
            <a:tbl>
              <a:tblPr firstRow="1">
                <a:tableStyleId>{5C22544A-7EE6-4342-B048-85BDC9FD1C3A}</a:tableStyleId>
              </a:tblPr>
              <a:tblGrid>
                <a:gridCol w="3285002">
                  <a:extLst>
                    <a:ext uri="{9D8B030D-6E8A-4147-A177-3AD203B41FA5}">
                      <a16:colId xmlns:a16="http://schemas.microsoft.com/office/drawing/2014/main" val="3871567158"/>
                    </a:ext>
                  </a:extLst>
                </a:gridCol>
                <a:gridCol w="381977">
                  <a:extLst>
                    <a:ext uri="{9D8B030D-6E8A-4147-A177-3AD203B41FA5}">
                      <a16:colId xmlns:a16="http://schemas.microsoft.com/office/drawing/2014/main" val="217651101"/>
                    </a:ext>
                  </a:extLst>
                </a:gridCol>
                <a:gridCol w="3208606">
                  <a:extLst>
                    <a:ext uri="{9D8B030D-6E8A-4147-A177-3AD203B41FA5}">
                      <a16:colId xmlns:a16="http://schemas.microsoft.com/office/drawing/2014/main" val="324501064"/>
                    </a:ext>
                  </a:extLst>
                </a:gridCol>
              </a:tblGrid>
              <a:tr h="324897">
                <a:tc>
                  <a:txBody>
                    <a:bodyPr/>
                    <a:lstStyle/>
                    <a:p>
                      <a:pPr algn="l"/>
                      <a:r>
                        <a:rPr lang="en-US" sz="1400" dirty="0">
                          <a:solidFill>
                            <a:srgbClr val="2774AE"/>
                          </a:solidFill>
                        </a:rPr>
                        <a:t>Life</a:t>
                      </a:r>
                      <a:r>
                        <a:rPr lang="en-US" sz="1400" baseline="0" dirty="0">
                          <a:solidFill>
                            <a:srgbClr val="2774AE"/>
                          </a:solidFill>
                        </a:rPr>
                        <a:t> Science Series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rowSpan="5">
                  <a:txBody>
                    <a:bodyPr/>
                    <a:lstStyle/>
                    <a:p>
                      <a:pPr algn="ctr"/>
                      <a:r>
                        <a:rPr lang="en-US" sz="1200" dirty="0">
                          <a:solidFill>
                            <a:srgbClr val="2774AE"/>
                          </a:solidFill>
                        </a:rPr>
                        <a:t>OR</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a:r>
                        <a:rPr lang="en-US" sz="1400" dirty="0">
                          <a:solidFill>
                            <a:srgbClr val="2774AE"/>
                          </a:solidFill>
                        </a:rPr>
                        <a:t>Physical Science Series</a:t>
                      </a:r>
                    </a:p>
                  </a:txBody>
                  <a:tcPr marL="0" marR="0" marT="0" marB="0" anchor="ctr">
                    <a:lnL w="6350" cap="flat" cmpd="sng" algn="ctr">
                      <a:solidFill>
                        <a:srgbClr val="2774AE"/>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791937">
                <a:tc>
                  <a:txBody>
                    <a:bodyPr/>
                    <a:lstStyle/>
                    <a:p>
                      <a:pPr rtl="0"/>
                      <a:r>
                        <a:rPr lang="en-US" sz="1200" b="1" i="0" u="none" strike="noStrike" kern="1200" dirty="0">
                          <a:solidFill>
                            <a:schemeClr val="dk1"/>
                          </a:solidFill>
                          <a:effectLst/>
                          <a:latin typeface="+mn-lt"/>
                          <a:ea typeface="+mn-ea"/>
                          <a:cs typeface="+mn-cs"/>
                        </a:rPr>
                        <a:t>MATH 3A – Calculus for Life Science Students (4)</a:t>
                      </a:r>
                      <a:endParaRPr lang="en-US" sz="1200" dirty="0">
                        <a:effectLst/>
                      </a:endParaRPr>
                    </a:p>
                    <a:p>
                      <a:pPr rtl="0"/>
                      <a:r>
                        <a:rPr lang="en-US" sz="1050" kern="1200" dirty="0">
                          <a:solidFill>
                            <a:schemeClr val="dk1"/>
                          </a:solidFill>
                          <a:effectLst/>
                          <a:latin typeface="+mn-lt"/>
                          <a:ea typeface="+mn-ea"/>
                          <a:cs typeface="+mn-cs"/>
                        </a:rPr>
                        <a:t>Preparation: 3.5 years of HS math (including trigonometry) Requisite: Math Diagnostic Test Score of 48 or better or Course 1 (grade of C- or better)</a:t>
                      </a:r>
                      <a:endParaRPr lang="en-US" sz="105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vMerge="1">
                  <a:txBody>
                    <a:bodyPr/>
                    <a:lstStyle/>
                    <a:p>
                      <a:pPr algn="ctr"/>
                      <a:endParaRPr lang="en-US" sz="1400" b="1" dirty="0">
                        <a:solidFill>
                          <a:srgbClr val="2774AE"/>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rgbClr val="FFFFFF"/>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31A(H)(L) – Differential &amp; Integral Calculus (Honors)</a:t>
                      </a:r>
                      <a:r>
                        <a:rPr lang="en-US" sz="1200" b="1"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 (Laboratory) (4)</a:t>
                      </a:r>
                      <a:endParaRPr lang="en-US" sz="1200" dirty="0">
                        <a:effectLst/>
                      </a:endParaRPr>
                    </a:p>
                    <a:p>
                      <a:pPr lvl="1" rtl="0"/>
                      <a:r>
                        <a:rPr lang="en-US" sz="1050" b="0" i="0" u="none" strike="noStrike" kern="1200" dirty="0">
                          <a:solidFill>
                            <a:schemeClr val="dk1"/>
                          </a:solidFill>
                          <a:effectLst/>
                          <a:latin typeface="+mn-lt"/>
                          <a:ea typeface="+mn-ea"/>
                          <a:cs typeface="+mn-cs"/>
                        </a:rPr>
                        <a:t>Preparation: 3.5 years of HS math (Including coordinate geometry and trigonometry)</a:t>
                      </a:r>
                    </a:p>
                    <a:p>
                      <a:pPr lvl="1" rtl="0"/>
                      <a:r>
                        <a:rPr lang="en-US" sz="1050" b="0" i="0" u="none" strike="noStrike" kern="1200" dirty="0">
                          <a:solidFill>
                            <a:schemeClr val="dk1"/>
                          </a:solidFill>
                          <a:effectLst/>
                          <a:latin typeface="+mn-lt"/>
                          <a:ea typeface="+mn-ea"/>
                          <a:cs typeface="+mn-cs"/>
                        </a:rPr>
                        <a:t>Requisite: Successful completion of Math Diagnostic Test or Course 1 (grade of C- or better)</a:t>
                      </a:r>
                      <a:endParaRPr lang="en-US" sz="1050" dirty="0">
                        <a:effectLst/>
                      </a:endParaRPr>
                    </a:p>
                  </a:txBody>
                  <a:tcPr marL="0" marR="0" marB="0" anchor="ctr">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62780936"/>
                  </a:ext>
                </a:extLst>
              </a:tr>
              <a:tr h="791937">
                <a:tc>
                  <a:txBody>
                    <a:bodyPr/>
                    <a:lstStyle/>
                    <a:p>
                      <a:pPr rtl="0"/>
                      <a:r>
                        <a:rPr lang="en-US" sz="1200" b="1" i="0" u="none" strike="noStrike" kern="1200" dirty="0">
                          <a:solidFill>
                            <a:schemeClr val="dk1"/>
                          </a:solidFill>
                          <a:effectLst/>
                          <a:latin typeface="+mn-lt"/>
                          <a:ea typeface="+mn-ea"/>
                          <a:cs typeface="+mn-cs"/>
                        </a:rPr>
                        <a:t>MATH 3B – Calculus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3A or 31A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31B(H) – Integration &amp; Infinite Series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72851612"/>
                  </a:ext>
                </a:extLst>
              </a:tr>
              <a:tr h="791937">
                <a:tc>
                  <a:txBody>
                    <a:bodyPr/>
                    <a:lstStyle/>
                    <a:p>
                      <a:pPr rtl="0"/>
                      <a:r>
                        <a:rPr lang="en-US" sz="1200" b="1" i="0" u="none" strike="noStrike" kern="1200" dirty="0">
                          <a:solidFill>
                            <a:schemeClr val="dk1"/>
                          </a:solidFill>
                          <a:effectLst/>
                          <a:latin typeface="+mn-lt"/>
                          <a:ea typeface="+mn-ea"/>
                          <a:cs typeface="+mn-cs"/>
                        </a:rPr>
                        <a:t>MATH 3C – Ordinary Differential Equations with</a:t>
                      </a:r>
                      <a:r>
                        <a:rPr lang="en-US" sz="1200" b="0" i="0" u="none" strike="noStrike" kern="1200" baseline="0" dirty="0">
                          <a:solidFill>
                            <a:schemeClr val="dk1"/>
                          </a:solidFill>
                          <a:effectLst/>
                          <a:latin typeface="+mn-lt"/>
                          <a:ea typeface="+mn-ea"/>
                          <a:cs typeface="+mn-cs"/>
                        </a:rPr>
                        <a:t> </a:t>
                      </a:r>
                      <a:r>
                        <a:rPr lang="en-US" sz="1200" b="1" i="0" u="none" strike="noStrike" kern="1200" dirty="0">
                          <a:solidFill>
                            <a:schemeClr val="dk1"/>
                          </a:solidFill>
                          <a:effectLst/>
                          <a:latin typeface="+mn-lt"/>
                          <a:ea typeface="+mn-ea"/>
                          <a:cs typeface="+mn-cs"/>
                        </a:rPr>
                        <a:t>Linear Algebra for Life Science Students (4)</a:t>
                      </a:r>
                      <a:endParaRPr lang="en-US" sz="1200" dirty="0">
                        <a:effectLst/>
                      </a:endParaRPr>
                    </a:p>
                    <a:p>
                      <a:pPr rtl="0"/>
                      <a:r>
                        <a:rPr lang="en-US" sz="1050" b="0" i="0" u="none" strike="noStrike" kern="1200" dirty="0">
                          <a:solidFill>
                            <a:schemeClr val="dk1"/>
                          </a:solidFill>
                          <a:effectLst/>
                          <a:latin typeface="+mn-lt"/>
                          <a:ea typeface="+mn-ea"/>
                          <a:cs typeface="+mn-cs"/>
                        </a:rPr>
                        <a:t>Prerequisite: Math 3B or 31B (grade C- or better)</a:t>
                      </a:r>
                      <a:endParaRPr lang="en-US" sz="9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lvl="1" rtl="0"/>
                      <a:r>
                        <a:rPr lang="en-US" sz="1200" b="1" i="0" u="none" strike="noStrike" kern="1200" dirty="0">
                          <a:solidFill>
                            <a:schemeClr val="dk1"/>
                          </a:solidFill>
                          <a:effectLst/>
                          <a:latin typeface="+mn-lt"/>
                          <a:ea typeface="+mn-ea"/>
                          <a:cs typeface="+mn-cs"/>
                        </a:rPr>
                        <a:t>MATH 32A(H) – Calculus of Several Variables (Honors) (4)</a:t>
                      </a:r>
                      <a:endParaRPr lang="en-US" sz="1200" dirty="0">
                        <a:effectLst/>
                      </a:endParaRPr>
                    </a:p>
                    <a:p>
                      <a:pPr lvl="1" rtl="0"/>
                      <a:r>
                        <a:rPr lang="en-US" sz="1050" b="0" i="0" u="none" strike="noStrike" kern="1200" dirty="0">
                          <a:solidFill>
                            <a:schemeClr val="dk1"/>
                          </a:solidFill>
                          <a:effectLst/>
                          <a:latin typeface="+mn-lt"/>
                          <a:ea typeface="+mn-ea"/>
                          <a:cs typeface="+mn-cs"/>
                        </a:rPr>
                        <a:t>Prerequisite: MATH 31A (grade of C- or better)</a:t>
                      </a:r>
                      <a:endParaRPr lang="en-US" sz="1050" dirty="0">
                        <a:effectLst/>
                      </a:endParaRPr>
                    </a:p>
                  </a:txBody>
                  <a:tcPr marL="0" marR="0" marB="0">
                    <a:lnL w="635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9758339"/>
                  </a:ext>
                </a:extLst>
              </a:tr>
              <a:tr h="507652">
                <a:tc>
                  <a:txBody>
                    <a:bodyPr/>
                    <a:lstStyle/>
                    <a:p>
                      <a:pPr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365760" marR="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noFill/>
                  </a:tcPr>
                </a:tc>
                <a:tc vMerge="1">
                  <a:txBody>
                    <a:bodyPr/>
                    <a:lstStyle/>
                    <a:p>
                      <a:pPr algn="ctr"/>
                      <a:endParaRPr lang="en-US" sz="1400" dirty="0">
                        <a:solidFill>
                          <a:schemeClr val="bg1"/>
                        </a:solidFill>
                      </a:endParaRPr>
                    </a:p>
                  </a:txBody>
                  <a:tcPr marL="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mpd="sng">
                      <a:noFill/>
                    </a:lnB>
                    <a:noFill/>
                  </a:tcPr>
                </a:tc>
                <a:tc>
                  <a:txBody>
                    <a:bodyPr/>
                    <a:lstStyle/>
                    <a:p>
                      <a:pPr lvl="1" rtl="0"/>
                      <a:r>
                        <a:rPr lang="en-US" sz="1200" b="1" i="0" u="none" strike="noStrike" kern="1200" dirty="0">
                          <a:solidFill>
                            <a:schemeClr val="dk1"/>
                          </a:solidFill>
                          <a:effectLst/>
                          <a:latin typeface="+mn-lt"/>
                          <a:ea typeface="+mn-ea"/>
                          <a:cs typeface="+mn-cs"/>
                        </a:rPr>
                        <a:t>STATS 13:  </a:t>
                      </a:r>
                      <a:r>
                        <a:rPr lang="en-US" sz="1200" b="0" i="0" u="none" strike="noStrike" kern="1200" dirty="0">
                          <a:solidFill>
                            <a:schemeClr val="dk1"/>
                          </a:solidFill>
                          <a:effectLst/>
                          <a:latin typeface="+mn-lt"/>
                          <a:ea typeface="+mn-ea"/>
                          <a:cs typeface="+mn-cs"/>
                        </a:rPr>
                        <a:t>Required for MIMG majors ONLY</a:t>
                      </a:r>
                      <a:endParaRPr lang="en-US" sz="1200" dirty="0">
                        <a:effectLst/>
                      </a:endParaRPr>
                    </a:p>
                  </a:txBody>
                  <a:tcPr marL="0" marR="0"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86133237"/>
                  </a:ext>
                </a:extLst>
              </a:tr>
            </a:tbl>
          </a:graphicData>
        </a:graphic>
      </p:graphicFrame>
      <p:sp>
        <p:nvSpPr>
          <p:cNvPr id="6" name="Rectangle 5"/>
          <p:cNvSpPr/>
          <p:nvPr/>
        </p:nvSpPr>
        <p:spPr>
          <a:xfrm>
            <a:off x="548640" y="1354931"/>
            <a:ext cx="670560" cy="228600"/>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F0A36E6-BCD4-1AC1-3DD0-92D9267E187B}"/>
              </a:ext>
            </a:extLst>
          </p:cNvPr>
          <p:cNvPicPr>
            <a:picLocks noChangeAspect="1"/>
          </p:cNvPicPr>
          <p:nvPr/>
        </p:nvPicPr>
        <p:blipFill>
          <a:blip r:embed="rId3"/>
          <a:stretch>
            <a:fillRect/>
          </a:stretch>
        </p:blipFill>
        <p:spPr>
          <a:xfrm>
            <a:off x="213360" y="747051"/>
            <a:ext cx="670560" cy="269765"/>
          </a:xfrm>
          <a:prstGeom prst="rect">
            <a:avLst/>
          </a:prstGeom>
        </p:spPr>
      </p:pic>
    </p:spTree>
    <p:extLst>
      <p:ext uri="{BB962C8B-B14F-4D97-AF65-F5344CB8AC3E}">
        <p14:creationId xmlns:p14="http://schemas.microsoft.com/office/powerpoint/2010/main" val="2723693651"/>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696</TotalTime>
  <Words>1731</Words>
  <Application>Microsoft Office PowerPoint</Application>
  <PresentationFormat>Custom</PresentationFormat>
  <Paragraphs>256</Paragraphs>
  <Slides>20</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Helvetica</vt:lpstr>
      <vt:lpstr>presentation-04</vt:lpstr>
      <vt:lpstr>2_presentation-04</vt:lpstr>
      <vt:lpstr>New Student Sessions 2023</vt:lpstr>
      <vt:lpstr>MCDB &amp; MIMG New Student Sessions Resources</vt:lpstr>
      <vt:lpstr>Advisor Information</vt:lpstr>
      <vt:lpstr>Life Science Core Curriculum </vt:lpstr>
      <vt:lpstr>Life Sciences</vt:lpstr>
      <vt:lpstr>Chemistry</vt:lpstr>
      <vt:lpstr>Chemistry</vt:lpstr>
      <vt:lpstr>Mathematics</vt:lpstr>
      <vt:lpstr>Mathematics</vt:lpstr>
      <vt:lpstr>Mathematics</vt:lpstr>
      <vt:lpstr>Math Diagnostic Test</vt:lpstr>
      <vt:lpstr>Physics</vt:lpstr>
      <vt:lpstr>Tips for New Students</vt:lpstr>
      <vt:lpstr>Scheduling Tips</vt:lpstr>
      <vt:lpstr>Medical School Requirements</vt:lpstr>
      <vt:lpstr>PowerPoint Presentation</vt:lpstr>
      <vt:lpstr>Getting Involved in Research</vt:lpstr>
      <vt:lpstr>Join our Listserv</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MCDB Undergrad</cp:lastModifiedBy>
  <cp:revision>46</cp:revision>
  <dcterms:created xsi:type="dcterms:W3CDTF">2020-06-23T17:48:14Z</dcterms:created>
  <dcterms:modified xsi:type="dcterms:W3CDTF">2023-06-27T02:50:19Z</dcterms:modified>
</cp:coreProperties>
</file>