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36" r:id="rId2"/>
  </p:sldMasterIdLst>
  <p:notesMasterIdLst>
    <p:notesMasterId r:id="rId23"/>
  </p:notesMasterIdLst>
  <p:handoutMasterIdLst>
    <p:handoutMasterId r:id="rId24"/>
  </p:handoutMasterIdLst>
  <p:sldIdLst>
    <p:sldId id="275" r:id="rId3"/>
    <p:sldId id="323" r:id="rId4"/>
    <p:sldId id="312" r:id="rId5"/>
    <p:sldId id="314" r:id="rId6"/>
    <p:sldId id="278" r:id="rId7"/>
    <p:sldId id="273" r:id="rId8"/>
    <p:sldId id="279" r:id="rId9"/>
    <p:sldId id="281" r:id="rId10"/>
    <p:sldId id="282" r:id="rId11"/>
    <p:sldId id="304" r:id="rId12"/>
    <p:sldId id="283" r:id="rId13"/>
    <p:sldId id="286" r:id="rId14"/>
    <p:sldId id="287" r:id="rId15"/>
    <p:sldId id="303" r:id="rId16"/>
    <p:sldId id="318" r:id="rId17"/>
    <p:sldId id="319" r:id="rId18"/>
    <p:sldId id="320" r:id="rId19"/>
    <p:sldId id="321" r:id="rId20"/>
    <p:sldId id="322" r:id="rId21"/>
    <p:sldId id="276" r:id="rId22"/>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2B"/>
    <a:srgbClr val="FFFFFF"/>
    <a:srgbClr val="1865B1"/>
    <a:srgbClr val="164FA0"/>
    <a:srgbClr val="5295C9"/>
    <a:srgbClr val="005587"/>
    <a:srgbClr val="2774AE"/>
    <a:srgbClr val="8BB8E8"/>
    <a:srgbClr val="898989"/>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8" autoAdjust="0"/>
    <p:restoredTop sz="94509" autoAdjust="0"/>
  </p:normalViewPr>
  <p:slideViewPr>
    <p:cSldViewPr snapToObjects="1">
      <p:cViewPr varScale="1">
        <p:scale>
          <a:sx n="124" d="100"/>
          <a:sy n="124" d="100"/>
        </p:scale>
        <p:origin x="822" y="102"/>
      </p:cViewPr>
      <p:guideLst>
        <p:guide orient="horz" pos="162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57" d="100"/>
          <a:sy n="57" d="100"/>
        </p:scale>
        <p:origin x="2971" y="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8CDC96-A026-1A43-8FF8-F3431351CE46}"/>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UCLA Strategic Communications</a:t>
            </a:r>
          </a:p>
        </p:txBody>
      </p:sp>
      <p:sp>
        <p:nvSpPr>
          <p:cNvPr id="3" name="Date Placeholder 2">
            <a:extLst>
              <a:ext uri="{FF2B5EF4-FFF2-40B4-BE49-F238E27FC236}">
                <a16:creationId xmlns:a16="http://schemas.microsoft.com/office/drawing/2014/main" id="{E582E14D-EC09-2A4C-BC08-4C91CE927630}"/>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4FCE00A7-28DB-DD4C-81E5-528572A134C3}" type="datetime4">
              <a:rPr lang="en-US" smtClean="0"/>
              <a:t>June 30, 2025</a:t>
            </a:fld>
            <a:endParaRPr lang="en-US"/>
          </a:p>
        </p:txBody>
      </p:sp>
      <p:sp>
        <p:nvSpPr>
          <p:cNvPr id="6" name="Footer Placeholder 5">
            <a:extLst>
              <a:ext uri="{FF2B5EF4-FFF2-40B4-BE49-F238E27FC236}">
                <a16:creationId xmlns:a16="http://schemas.microsoft.com/office/drawing/2014/main" id="{C6296818-3C08-A24F-B4F3-BDBA262C1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Pres-03-molecules</a:t>
            </a:r>
          </a:p>
        </p:txBody>
      </p:sp>
    </p:spTree>
    <p:extLst>
      <p:ext uri="{BB962C8B-B14F-4D97-AF65-F5344CB8AC3E}">
        <p14:creationId xmlns:p14="http://schemas.microsoft.com/office/powerpoint/2010/main" val="229891454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r>
              <a:rPr lang="en-US"/>
              <a:t>UCLA Strategic Communications</a:t>
            </a:r>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CD20CFAB-BA8A-1A4C-84FA-222D3B74AD8F}" type="datetime4">
              <a:rPr lang="en-US" smtClean="0"/>
              <a:t>June 30, 2025</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F0C19-1F3A-494B-AD56-5568DAB4ED89}" type="slidenum">
              <a:rPr lang="en-US" smtClean="0"/>
              <a:t>‹#›</a:t>
            </a:fld>
            <a:endParaRPr lang="en-US"/>
          </a:p>
        </p:txBody>
      </p:sp>
      <p:sp>
        <p:nvSpPr>
          <p:cNvPr id="9" name="Footer Placeholder 8">
            <a:extLst>
              <a:ext uri="{FF2B5EF4-FFF2-40B4-BE49-F238E27FC236}">
                <a16:creationId xmlns:a16="http://schemas.microsoft.com/office/drawing/2014/main" id="{AC207038-7B66-8245-BE4E-E929570A97D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418168656"/>
      </p:ext>
    </p:extLst>
  </p:cSld>
  <p:clrMap bg1="lt1" tx1="dk1" bg2="lt2" tx2="dk2" accent1="accent1" accent2="accent2" accent3="accent3" accent4="accent4" accent5="accent5" accent6="accent6" hlink="hlink" folHlink="folHlink"/>
  <p:hf/>
  <p:notesStyle>
    <a:lvl1pPr marL="0" algn="l" defTabSz="685983" rtl="0" eaLnBrk="1" latinLnBrk="0" hangingPunct="1">
      <a:defRPr sz="1100" kern="1200">
        <a:solidFill>
          <a:schemeClr val="tx1"/>
        </a:solidFill>
        <a:latin typeface="+mn-lt"/>
        <a:ea typeface="+mn-ea"/>
        <a:cs typeface="+mn-cs"/>
      </a:defRPr>
    </a:lvl1pPr>
    <a:lvl2pPr marL="342991" algn="l" defTabSz="685983" rtl="0" eaLnBrk="1" latinLnBrk="0" hangingPunct="1">
      <a:defRPr sz="1100" kern="1200">
        <a:solidFill>
          <a:schemeClr val="tx1"/>
        </a:solidFill>
        <a:latin typeface="+mn-lt"/>
        <a:ea typeface="+mn-ea"/>
        <a:cs typeface="+mn-cs"/>
      </a:defRPr>
    </a:lvl2pPr>
    <a:lvl3pPr marL="685983" algn="l" defTabSz="685983" rtl="0" eaLnBrk="1" latinLnBrk="0" hangingPunct="1">
      <a:defRPr sz="1100" kern="1200">
        <a:solidFill>
          <a:schemeClr val="tx1"/>
        </a:solidFill>
        <a:latin typeface="+mn-lt"/>
        <a:ea typeface="+mn-ea"/>
        <a:cs typeface="+mn-cs"/>
      </a:defRPr>
    </a:lvl3pPr>
    <a:lvl4pPr marL="1028974" algn="l" defTabSz="685983" rtl="0" eaLnBrk="1" latinLnBrk="0" hangingPunct="1">
      <a:defRPr sz="1100" kern="1200">
        <a:solidFill>
          <a:schemeClr val="tx1"/>
        </a:solidFill>
        <a:latin typeface="+mn-lt"/>
        <a:ea typeface="+mn-ea"/>
        <a:cs typeface="+mn-cs"/>
      </a:defRPr>
    </a:lvl4pPr>
    <a:lvl5pPr marL="1371966" algn="l" defTabSz="685983" rtl="0" eaLnBrk="1" latinLnBrk="0" hangingPunct="1">
      <a:defRPr sz="11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402C98E3-7267-124C-AA40-3DB066FC3826}" type="datetime4">
              <a:rPr lang="en-US" smtClean="0"/>
              <a:t>June 30,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6</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E7145911-5001-DE48-842E-16AE7A4EACA9}" type="datetime4">
              <a:rPr lang="en-US" smtClean="0"/>
              <a:t>June 30,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7</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CCC55773-6FD7-A14A-B1EC-E707C908FFF2}" type="datetime4">
              <a:rPr lang="en-US" smtClean="0"/>
              <a:t>June 30,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8</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ADB8C622-F084-DB4C-BA5F-497D14DB087B}" type="datetime4">
              <a:rPr lang="en-US" smtClean="0"/>
              <a:t>June 30,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9</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EFD50CF4-37DF-2140-B2EF-D5604C0D7222}" type="datetime4">
              <a:rPr lang="en-US" smtClean="0"/>
              <a:t>June 30,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11</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987672EA-D85A-9D44-9960-AC766A979535}" type="datetime4">
              <a:rPr lang="en-US" smtClean="0"/>
              <a:t>June 30,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12</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60086046-2D41-8B47-B392-84CD8A8AF722}" type="datetime4">
              <a:rPr lang="en-US" smtClean="0"/>
              <a:t>June 30,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13</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ener">
    <p:bg>
      <p:bgPr>
        <a:gradFill>
          <a:gsLst>
            <a:gs pos="0">
              <a:srgbClr val="005587"/>
            </a:gs>
            <a:gs pos="88000">
              <a:srgbClr val="2774AE"/>
            </a:gs>
            <a:gs pos="100000">
              <a:srgbClr val="5295C9"/>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80" y="3291840"/>
            <a:ext cx="7223760" cy="557076"/>
          </a:xfrm>
        </p:spPr>
        <p:txBody>
          <a:bodyPr wrap="square" lIns="0" tIns="0" rIns="0" bIns="0" anchor="t" anchorCtr="0">
            <a:spAutoFit/>
          </a:bodyPr>
          <a:lstStyle>
            <a:lvl1pPr algn="l">
              <a:defRPr sz="4000" b="1" i="0">
                <a:solidFill>
                  <a:schemeClr val="bg1"/>
                </a:solidFill>
              </a:defRPr>
            </a:lvl1pPr>
          </a:lstStyle>
          <a:p>
            <a:r>
              <a:rPr lang="en-US" dirty="0"/>
              <a:t>04 Theme Presentation Title</a:t>
            </a:r>
          </a:p>
        </p:txBody>
      </p:sp>
      <p:sp>
        <p:nvSpPr>
          <p:cNvPr id="41" name="Text Placeholder 39">
            <a:extLst>
              <a:ext uri="{FF2B5EF4-FFF2-40B4-BE49-F238E27FC236}">
                <a16:creationId xmlns:a16="http://schemas.microsoft.com/office/drawing/2014/main" id="{C1CD1A20-8368-CF4D-89B6-4588CDF94C2D}"/>
              </a:ext>
            </a:extLst>
          </p:cNvPr>
          <p:cNvSpPr>
            <a:spLocks noGrp="1"/>
          </p:cNvSpPr>
          <p:nvPr>
            <p:ph type="body" sz="quarter" idx="19" hasCustomPrompt="1"/>
          </p:nvPr>
        </p:nvSpPr>
        <p:spPr>
          <a:xfrm>
            <a:off x="640079" y="3840480"/>
            <a:ext cx="7223760" cy="246221"/>
          </a:xfrm>
        </p:spPr>
        <p:txBody>
          <a:bodyPr wrap="square" lIns="18288" tIns="0" bIns="0" anchor="t" anchorCtr="0">
            <a:spAutoFit/>
          </a:bodyPr>
          <a:lstStyle>
            <a:lvl1pPr marL="0" indent="0">
              <a:buNone/>
              <a:defRPr sz="1600"/>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 Title, Department Name</a:t>
            </a:r>
          </a:p>
        </p:txBody>
      </p:sp>
      <p:pic>
        <p:nvPicPr>
          <p:cNvPr id="18" name="Graphic 17">
            <a:extLst>
              <a:ext uri="{FF2B5EF4-FFF2-40B4-BE49-F238E27FC236}">
                <a16:creationId xmlns:a16="http://schemas.microsoft.com/office/drawing/2014/main" id="{259712B5-0E30-4144-8D5B-BCCAA734BA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80" y="3017520"/>
            <a:ext cx="507248" cy="144928"/>
          </a:xfrm>
          <a:prstGeom prst="rect">
            <a:avLst/>
          </a:prstGeom>
        </p:spPr>
      </p:pic>
      <p:sp>
        <p:nvSpPr>
          <p:cNvPr id="4" name="Picture Placeholder 3">
            <a:extLst>
              <a:ext uri="{FF2B5EF4-FFF2-40B4-BE49-F238E27FC236}">
                <a16:creationId xmlns:a16="http://schemas.microsoft.com/office/drawing/2014/main" id="{74ED6290-34FA-3C47-95D3-D67A9B5F8BDB}"/>
              </a:ext>
            </a:extLst>
          </p:cNvPr>
          <p:cNvSpPr>
            <a:spLocks noGrp="1"/>
          </p:cNvSpPr>
          <p:nvPr>
            <p:ph type="pic" sz="quarter" idx="20" hasCustomPrompt="1"/>
          </p:nvPr>
        </p:nvSpPr>
        <p:spPr>
          <a:xfrm>
            <a:off x="647700" y="717550"/>
            <a:ext cx="6192837" cy="430887"/>
          </a:xfrm>
        </p:spPr>
        <p:txBody>
          <a:bodyPr l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the yellow instructions.</a:t>
            </a:r>
          </a:p>
        </p:txBody>
      </p:sp>
      <p:sp>
        <p:nvSpPr>
          <p:cNvPr id="13" name="Text Placeholder 12">
            <a:extLst>
              <a:ext uri="{FF2B5EF4-FFF2-40B4-BE49-F238E27FC236}">
                <a16:creationId xmlns:a16="http://schemas.microsoft.com/office/drawing/2014/main" id="{164D24AC-8D5B-524D-8352-F9A77CDE1310}"/>
              </a:ext>
            </a:extLst>
          </p:cNvPr>
          <p:cNvSpPr>
            <a:spLocks noGrp="1"/>
          </p:cNvSpPr>
          <p:nvPr>
            <p:ph type="body" sz="quarter" idx="21" hasCustomPrompt="1"/>
          </p:nvPr>
        </p:nvSpPr>
        <p:spPr>
          <a:xfrm>
            <a:off x="7089570" y="238478"/>
            <a:ext cx="1866862" cy="856821"/>
          </a:xfrm>
        </p:spPr>
        <p:txBody>
          <a:bodyPr lIns="0">
            <a:noAutofit/>
          </a:bodyPr>
          <a:lstStyle>
            <a:lvl1pPr>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r>
              <a:rPr lang="en-US" sz="1000" dirty="0">
                <a:solidFill>
                  <a:srgbClr val="FFFF00"/>
                </a:solidFill>
              </a:rPr>
              <a:t>1. GUIDES – To make sure guides are visible, inside the View ribbon, click the Guides checkbox. Then click the icon inside the picture frame to add your logo.</a:t>
            </a:r>
          </a:p>
        </p:txBody>
      </p:sp>
      <p:sp>
        <p:nvSpPr>
          <p:cNvPr id="20" name="Text Placeholder 12">
            <a:extLst>
              <a:ext uri="{FF2B5EF4-FFF2-40B4-BE49-F238E27FC236}">
                <a16:creationId xmlns:a16="http://schemas.microsoft.com/office/drawing/2014/main" id="{04C13EC0-6D3A-FE43-B044-0E78EDE027EE}"/>
              </a:ext>
            </a:extLst>
          </p:cNvPr>
          <p:cNvSpPr>
            <a:spLocks noGrp="1"/>
          </p:cNvSpPr>
          <p:nvPr>
            <p:ph type="body" sz="quarter" idx="22" hasCustomPrompt="1"/>
          </p:nvPr>
        </p:nvSpPr>
        <p:spPr>
          <a:xfrm>
            <a:off x="7089570" y="1159996"/>
            <a:ext cx="1866862" cy="861605"/>
          </a:xfrm>
        </p:spPr>
        <p:txBody>
          <a:bodyPr lIns="0">
            <a:no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defTabSz="685800">
              <a:lnSpc>
                <a:spcPct val="90000"/>
              </a:lnSpc>
              <a:spcBef>
                <a:spcPts val="750"/>
              </a:spcBef>
              <a:defRPr/>
            </a:pPr>
            <a:r>
              <a:rPr lang="en-US" sz="1000" dirty="0">
                <a:solidFill>
                  <a:srgbClr val="FFFF00"/>
                </a:solidFill>
              </a:rPr>
              <a:t>2. QUALITY – For the sharpest image, we recommend selecting your logo from the </a:t>
            </a:r>
            <a:r>
              <a:rPr lang="en-US" sz="1000" dirty="0" err="1">
                <a:solidFill>
                  <a:srgbClr val="FFFF00"/>
                </a:solidFill>
              </a:rPr>
              <a:t>svg</a:t>
            </a:r>
            <a:r>
              <a:rPr lang="en-US" sz="1000" dirty="0">
                <a:solidFill>
                  <a:srgbClr val="FFFF00"/>
                </a:solidFill>
              </a:rPr>
              <a:t> folder. Insert the </a:t>
            </a:r>
            <a:r>
              <a:rPr lang="en-US" sz="1000" dirty="0" err="1">
                <a:solidFill>
                  <a:srgbClr val="FFFF00"/>
                </a:solidFill>
              </a:rPr>
              <a:t>Uxd-Wht</a:t>
            </a:r>
            <a:r>
              <a:rPr lang="en-US" sz="1000" dirty="0">
                <a:solidFill>
                  <a:srgbClr val="FFFF00"/>
                </a:solidFill>
              </a:rPr>
              <a:t> or Unboxed-</a:t>
            </a:r>
            <a:r>
              <a:rPr lang="en-US" sz="1000" dirty="0" err="1">
                <a:solidFill>
                  <a:srgbClr val="FFFF00"/>
                </a:solidFill>
              </a:rPr>
              <a:t>WhiteType</a:t>
            </a:r>
            <a:r>
              <a:rPr lang="en-US" sz="1000" dirty="0">
                <a:solidFill>
                  <a:srgbClr val="FFFF00"/>
                </a:solidFill>
              </a:rPr>
              <a:t> version and it will appear in the picture frame.</a:t>
            </a:r>
          </a:p>
        </p:txBody>
      </p:sp>
      <p:sp>
        <p:nvSpPr>
          <p:cNvPr id="21" name="Text Placeholder 12">
            <a:extLst>
              <a:ext uri="{FF2B5EF4-FFF2-40B4-BE49-F238E27FC236}">
                <a16:creationId xmlns:a16="http://schemas.microsoft.com/office/drawing/2014/main" id="{0C848BFD-1E79-574B-9D86-6720B20B563E}"/>
              </a:ext>
            </a:extLst>
          </p:cNvPr>
          <p:cNvSpPr>
            <a:spLocks noGrp="1"/>
          </p:cNvSpPr>
          <p:nvPr>
            <p:ph type="body" sz="quarter" idx="23" hasCustomPrompt="1"/>
          </p:nvPr>
        </p:nvSpPr>
        <p:spPr>
          <a:xfrm>
            <a:off x="4419601" y="2086297"/>
            <a:ext cx="4536832" cy="822960"/>
          </a:xfrm>
        </p:spPr>
        <p:txBody>
          <a:bodyPr lIns="0">
            <a:no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3. SCALE – With the picture frame selected, choose Format Pane within the Graphic Format ribbon.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22" name="Text Placeholder 12">
            <a:extLst>
              <a:ext uri="{FF2B5EF4-FFF2-40B4-BE49-F238E27FC236}">
                <a16:creationId xmlns:a16="http://schemas.microsoft.com/office/drawing/2014/main" id="{394EA9A6-5023-6449-BE77-6B0EC37C2D6B}"/>
              </a:ext>
            </a:extLst>
          </p:cNvPr>
          <p:cNvSpPr>
            <a:spLocks noGrp="1"/>
          </p:cNvSpPr>
          <p:nvPr>
            <p:ph type="body" sz="quarter" idx="24" hasCustomPrompt="1"/>
          </p:nvPr>
        </p:nvSpPr>
        <p:spPr>
          <a:xfrm>
            <a:off x="4419601" y="3001341"/>
            <a:ext cx="4536832" cy="201856"/>
          </a:xfrm>
        </p:spPr>
        <p:txBody>
          <a:bodyPr lIns="0">
            <a:no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4. POSITION – Align the UCLA logo letters to meet the left guide. </a:t>
            </a:r>
          </a:p>
        </p:txBody>
      </p:sp>
    </p:spTree>
    <p:extLst>
      <p:ext uri="{BB962C8B-B14F-4D97-AF65-F5344CB8AC3E}">
        <p14:creationId xmlns:p14="http://schemas.microsoft.com/office/powerpoint/2010/main" val="757752407"/>
      </p:ext>
    </p:extLst>
  </p:cSld>
  <p:clrMapOvr>
    <a:masterClrMapping/>
  </p:clrMapOvr>
  <p:extLst>
    <p:ext uri="{DCECCB84-F9BA-43D5-87BE-67443E8EF086}">
      <p15:sldGuideLst xmlns:p15="http://schemas.microsoft.com/office/powerpoint/2012/main">
        <p15:guide id="15" orient="horz" pos="446" userDrawn="1">
          <p15:clr>
            <a:srgbClr val="FBAE40"/>
          </p15:clr>
        </p15:guide>
        <p15:guide id="16" orient="horz" pos="638" userDrawn="1">
          <p15:clr>
            <a:srgbClr val="FBAE40"/>
          </p15:clr>
        </p15:guide>
        <p15:guide id="17" pos="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w/chart">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947E475C-3274-9842-8F39-31DCA032BA68}" type="datetime4">
              <a:rPr lang="en-US" smtClean="0"/>
              <a:t>June 30,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10" name="Text Placeholder 3">
            <a:extLst>
              <a:ext uri="{FF2B5EF4-FFF2-40B4-BE49-F238E27FC236}">
                <a16:creationId xmlns:a16="http://schemas.microsoft.com/office/drawing/2014/main" id="{DC4EB7DD-F35F-1C40-A482-C8E95C6B86A5}"/>
              </a:ext>
            </a:extLst>
          </p:cNvPr>
          <p:cNvSpPr>
            <a:spLocks noGrp="1"/>
          </p:cNvSpPr>
          <p:nvPr>
            <p:ph type="body" sz="quarter" idx="12" hasCustomPrompt="1"/>
          </p:nvPr>
        </p:nvSpPr>
        <p:spPr>
          <a:xfrm>
            <a:off x="548641" y="182880"/>
            <a:ext cx="6759125"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label data using the custom chart. If you’re not sure you’ll need this chart, we recommend HIDING the slide temporarily instead of deleting it. If deleted, the custom chart can be recovered from the master source file. </a:t>
            </a:r>
          </a:p>
        </p:txBody>
      </p:sp>
      <p:sp>
        <p:nvSpPr>
          <p:cNvPr id="3" name="Title 2">
            <a:extLst>
              <a:ext uri="{FF2B5EF4-FFF2-40B4-BE49-F238E27FC236}">
                <a16:creationId xmlns:a16="http://schemas.microsoft.com/office/drawing/2014/main" id="{57C674AD-E2F7-9B47-9DE7-F53C7666A23B}"/>
              </a:ext>
            </a:extLst>
          </p:cNvPr>
          <p:cNvSpPr>
            <a:spLocks noGrp="1"/>
          </p:cNvSpPr>
          <p:nvPr>
            <p:ph type="title" hasCustomPrompt="1"/>
          </p:nvPr>
        </p:nvSpPr>
        <p:spPr>
          <a:xfrm>
            <a:off x="548640" y="731520"/>
            <a:ext cx="7315200" cy="457200"/>
          </a:xfrm>
        </p:spPr>
        <p:txBody>
          <a:bodyPr lIns="91440" tIns="45720" rIns="91440" bIns="45720"/>
          <a:lstStyle>
            <a:lvl1pPr>
              <a:defRPr/>
            </a:lvl1pPr>
          </a:lstStyle>
          <a:p>
            <a:r>
              <a:rPr lang="en-US" dirty="0"/>
              <a:t>Header w/chart</a:t>
            </a:r>
          </a:p>
        </p:txBody>
      </p:sp>
      <p:sp>
        <p:nvSpPr>
          <p:cNvPr id="4" name="Chart Placeholder 3">
            <a:extLst>
              <a:ext uri="{FF2B5EF4-FFF2-40B4-BE49-F238E27FC236}">
                <a16:creationId xmlns:a16="http://schemas.microsoft.com/office/drawing/2014/main" id="{9287AF4A-DAC0-9840-BA00-2DEB3E0823D1}"/>
              </a:ext>
            </a:extLst>
          </p:cNvPr>
          <p:cNvSpPr>
            <a:spLocks noGrp="1"/>
          </p:cNvSpPr>
          <p:nvPr>
            <p:ph type="chart" sz="quarter" idx="13"/>
          </p:nvPr>
        </p:nvSpPr>
        <p:spPr>
          <a:xfrm>
            <a:off x="640080" y="1737360"/>
            <a:ext cx="7223760" cy="2194560"/>
          </a:xfrm>
        </p:spPr>
        <p:txBody>
          <a:bodyPr lIns="0" tIns="0"/>
          <a:lstStyle>
            <a:lvl1pPr algn="ctr">
              <a:defRPr/>
            </a:lvl1pPr>
          </a:lstStyle>
          <a:p>
            <a:r>
              <a:rPr lang="en-US"/>
              <a:t>Click icon to add chart</a:t>
            </a:r>
          </a:p>
        </p:txBody>
      </p:sp>
    </p:spTree>
    <p:extLst>
      <p:ext uri="{BB962C8B-B14F-4D97-AF65-F5344CB8AC3E}">
        <p14:creationId xmlns:p14="http://schemas.microsoft.com/office/powerpoint/2010/main" val="319960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6FCB2D-19BC-3749-8BD0-340540129AF4}"/>
              </a:ext>
            </a:extLst>
          </p:cNvPr>
          <p:cNvSpPr/>
          <p:nvPr userDrawn="1"/>
        </p:nvSpPr>
        <p:spPr>
          <a:xfrm>
            <a:off x="0" y="-1"/>
            <a:ext cx="9144000" cy="4572000"/>
          </a:xfrm>
          <a:prstGeom prst="rect">
            <a:avLst/>
          </a:prstGeom>
          <a:gradFill>
            <a:gsLst>
              <a:gs pos="0">
                <a:srgbClr val="005587"/>
              </a:gs>
              <a:gs pos="88000">
                <a:srgbClr val="2774AE"/>
              </a:gs>
              <a:gs pos="100000">
                <a:srgbClr val="5295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920240" y="1645920"/>
            <a:ext cx="5542612" cy="1523494"/>
          </a:xfrm>
        </p:spPr>
        <p:txBody>
          <a:bodyPr wrap="square" bIns="0" anchor="t" anchorCtr="0">
            <a:spAutoFit/>
          </a:bodyPr>
          <a:lstStyle>
            <a:lvl1pPr algn="ctr">
              <a:defRPr sz="3200" b="0" i="0">
                <a:solidFill>
                  <a:schemeClr val="bg1"/>
                </a:solidFill>
              </a:defRPr>
            </a:lvl1pPr>
          </a:lstStyle>
          <a:p>
            <a:pPr>
              <a:lnSpc>
                <a:spcPct val="100000"/>
              </a:lnSpc>
              <a:spcBef>
                <a:spcPts val="0"/>
              </a:spcBef>
            </a:pPr>
            <a:r>
              <a:rPr lang="en-US" sz="3200" dirty="0">
                <a:solidFill>
                  <a:schemeClr val="bg1"/>
                </a:solidFill>
                <a:latin typeface="Helvetica" pitchFamily="2" charset="0"/>
              </a:rPr>
              <a:t>Lorem ipsum dolor sit </a:t>
            </a:r>
            <a:r>
              <a:rPr lang="en-US" sz="3200" dirty="0" err="1">
                <a:solidFill>
                  <a:schemeClr val="bg1"/>
                </a:solidFill>
                <a:latin typeface="Helvetica" pitchFamily="2" charset="0"/>
              </a:rPr>
              <a:t>amet</a:t>
            </a:r>
            <a:r>
              <a:rPr lang="en-US" sz="3200" dirty="0">
                <a:solidFill>
                  <a:schemeClr val="bg1"/>
                </a:solidFill>
                <a:latin typeface="Helvetica" pitchFamily="2" charset="0"/>
              </a:rPr>
              <a:t> ex </a:t>
            </a:r>
            <a:r>
              <a:rPr lang="en-US" sz="3200" dirty="0" err="1">
                <a:solidFill>
                  <a:schemeClr val="bg1"/>
                </a:solidFill>
                <a:latin typeface="Helvetica" pitchFamily="2" charset="0"/>
              </a:rPr>
              <a:t>eum</a:t>
            </a:r>
            <a:r>
              <a:rPr lang="en-US" sz="3200" dirty="0">
                <a:solidFill>
                  <a:schemeClr val="bg1"/>
                </a:solidFill>
                <a:latin typeface="Helvetica" pitchFamily="2" charset="0"/>
              </a:rPr>
              <a:t> </a:t>
            </a:r>
            <a:r>
              <a:rPr lang="en-US" sz="3200" dirty="0" err="1">
                <a:solidFill>
                  <a:schemeClr val="bg1"/>
                </a:solidFill>
                <a:latin typeface="Helvetica" pitchFamily="2" charset="0"/>
              </a:rPr>
              <a:t>reque</a:t>
            </a:r>
            <a:r>
              <a:rPr lang="en-US" sz="3200" dirty="0">
                <a:solidFill>
                  <a:schemeClr val="bg1"/>
                </a:solidFill>
                <a:latin typeface="Helvetica" pitchFamily="2" charset="0"/>
              </a:rPr>
              <a:t> </a:t>
            </a:r>
            <a:r>
              <a:rPr lang="en-US" sz="3200" dirty="0" err="1">
                <a:solidFill>
                  <a:schemeClr val="bg1"/>
                </a:solidFill>
                <a:latin typeface="Helvetica" pitchFamily="2" charset="0"/>
              </a:rPr>
              <a:t>graece</a:t>
            </a:r>
            <a:r>
              <a:rPr lang="en-US" sz="3200" dirty="0">
                <a:solidFill>
                  <a:schemeClr val="bg1"/>
                </a:solidFill>
                <a:latin typeface="Helvetica" pitchFamily="2" charset="0"/>
              </a:rPr>
              <a:t> </a:t>
            </a:r>
            <a:r>
              <a:rPr lang="en-US" sz="3200" dirty="0" err="1">
                <a:solidFill>
                  <a:schemeClr val="bg1"/>
                </a:solidFill>
                <a:latin typeface="Helvetica" pitchFamily="2" charset="0"/>
              </a:rPr>
              <a:t>nam</a:t>
            </a:r>
            <a:r>
              <a:rPr lang="en-US" sz="3200" dirty="0">
                <a:solidFill>
                  <a:schemeClr val="bg1"/>
                </a:solidFill>
                <a:latin typeface="Helvetica" pitchFamily="2" charset="0"/>
              </a:rPr>
              <a:t> </a:t>
            </a:r>
            <a:r>
              <a:rPr lang="en-US" sz="3200" dirty="0" err="1">
                <a:solidFill>
                  <a:schemeClr val="bg1"/>
                </a:solidFill>
                <a:latin typeface="Helvetica" pitchFamily="2" charset="0"/>
              </a:rPr>
              <a:t>harum</a:t>
            </a:r>
            <a:r>
              <a:rPr lang="en-US" sz="3200" dirty="0">
                <a:solidFill>
                  <a:schemeClr val="bg1"/>
                </a:solidFill>
                <a:latin typeface="Helvetica" pitchFamily="2" charset="0"/>
              </a:rPr>
              <a:t> </a:t>
            </a:r>
            <a:r>
              <a:rPr lang="en-US" sz="3200" dirty="0" err="1">
                <a:solidFill>
                  <a:schemeClr val="bg1"/>
                </a:solidFill>
                <a:latin typeface="Helvetica" pitchFamily="2" charset="0"/>
              </a:rPr>
              <a:t>vonsequat</a:t>
            </a:r>
            <a:endParaRPr lang="en-US" sz="3200" dirty="0">
              <a:solidFill>
                <a:schemeClr val="bg1"/>
              </a:solidFill>
              <a:latin typeface="Helvetica" pitchFamily="2" charset="0"/>
            </a:endParaRPr>
          </a:p>
        </p:txBody>
      </p:sp>
      <p:sp>
        <p:nvSpPr>
          <p:cNvPr id="10" name="Date Placeholder 9">
            <a:extLst>
              <a:ext uri="{FF2B5EF4-FFF2-40B4-BE49-F238E27FC236}">
                <a16:creationId xmlns:a16="http://schemas.microsoft.com/office/drawing/2014/main" id="{B2A81AB0-654A-3248-A3C6-F1EE412BDF1D}"/>
              </a:ext>
            </a:extLst>
          </p:cNvPr>
          <p:cNvSpPr>
            <a:spLocks noGrp="1"/>
          </p:cNvSpPr>
          <p:nvPr>
            <p:ph type="dt" sz="half" idx="15"/>
          </p:nvPr>
        </p:nvSpPr>
        <p:spPr/>
        <p:txBody>
          <a:bodyPr/>
          <a:lstStyle/>
          <a:p>
            <a:fld id="{93656403-4317-5E42-AB37-91366D6A2C1B}" type="datetime4">
              <a:rPr lang="en-US" smtClean="0"/>
              <a:t>June 30, 2025</a:t>
            </a:fld>
            <a:endParaRPr lang="en-US"/>
          </a:p>
        </p:txBody>
      </p:sp>
      <p:sp>
        <p:nvSpPr>
          <p:cNvPr id="31" name="Slide Number Placeholder 30">
            <a:extLst>
              <a:ext uri="{FF2B5EF4-FFF2-40B4-BE49-F238E27FC236}">
                <a16:creationId xmlns:a16="http://schemas.microsoft.com/office/drawing/2014/main" id="{1FDC9578-4AC4-9D48-A4F5-3D595CDD3989}"/>
              </a:ext>
            </a:extLst>
          </p:cNvPr>
          <p:cNvSpPr>
            <a:spLocks noGrp="1"/>
          </p:cNvSpPr>
          <p:nvPr>
            <p:ph type="sldNum" sz="quarter" idx="17"/>
          </p:nvPr>
        </p:nvSpPr>
        <p:spPr/>
        <p:txBody>
          <a:bodyPr/>
          <a:lstStyle/>
          <a:p>
            <a:fld id="{8368066F-241F-DA46-A244-6F6C08E1BFA8}" type="slidenum">
              <a:rPr lang="en-US" smtClean="0"/>
              <a:pPr/>
              <a:t>‹#›</a:t>
            </a:fld>
            <a:endParaRPr lang="en-US"/>
          </a:p>
        </p:txBody>
      </p:sp>
      <p:pic>
        <p:nvPicPr>
          <p:cNvPr id="5" name="Graphic 4">
            <a:extLst>
              <a:ext uri="{FF2B5EF4-FFF2-40B4-BE49-F238E27FC236}">
                <a16:creationId xmlns:a16="http://schemas.microsoft.com/office/drawing/2014/main" id="{1A63EED3-972D-0140-862A-D67C338521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3306" y="1363434"/>
            <a:ext cx="507248" cy="144928"/>
          </a:xfrm>
          <a:prstGeom prst="rect">
            <a:avLst/>
          </a:prstGeom>
        </p:spPr>
      </p:pic>
    </p:spTree>
    <p:extLst>
      <p:ext uri="{BB962C8B-B14F-4D97-AF65-F5344CB8AC3E}">
        <p14:creationId xmlns:p14="http://schemas.microsoft.com/office/powerpoint/2010/main" val="2825777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ank You">
    <p:bg>
      <p:bgPr>
        <a:gradFill>
          <a:gsLst>
            <a:gs pos="0">
              <a:srgbClr val="00578B"/>
            </a:gs>
            <a:gs pos="45000">
              <a:srgbClr val="2774AE"/>
            </a:gs>
            <a:gs pos="100000">
              <a:srgbClr val="7EBAED">
                <a:lumMod val="100000"/>
              </a:srgbClr>
            </a:gs>
          </a:gsLst>
          <a:lin ang="45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22FA0-86C4-384C-B548-6D9928BC3E47}"/>
              </a:ext>
            </a:extLst>
          </p:cNvPr>
          <p:cNvSpPr/>
          <p:nvPr/>
        </p:nvSpPr>
        <p:spPr>
          <a:xfrm>
            <a:off x="0" y="0"/>
            <a:ext cx="9144000" cy="4572000"/>
          </a:xfrm>
          <a:prstGeom prst="rect">
            <a:avLst/>
          </a:prstGeom>
          <a:gradFill>
            <a:gsLst>
              <a:gs pos="0">
                <a:srgbClr val="005587"/>
              </a:gs>
              <a:gs pos="88000">
                <a:srgbClr val="2774AE"/>
              </a:gs>
              <a:gs pos="100000">
                <a:srgbClr val="5295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 name="Title 1"/>
          <p:cNvSpPr>
            <a:spLocks noGrp="1"/>
          </p:cNvSpPr>
          <p:nvPr>
            <p:ph type="ctrTitle" hasCustomPrompt="1"/>
          </p:nvPr>
        </p:nvSpPr>
        <p:spPr>
          <a:xfrm>
            <a:off x="640080" y="2084832"/>
            <a:ext cx="7223760" cy="548640"/>
          </a:xfrm>
        </p:spPr>
        <p:txBody>
          <a:bodyPr wrap="square" lIns="0" tIns="0" bIns="0" anchor="t" anchorCtr="0">
            <a:spAutoFit/>
          </a:bodyPr>
          <a:lstStyle>
            <a:lvl1pPr algn="l">
              <a:defRPr sz="4000" b="1" i="0">
                <a:solidFill>
                  <a:schemeClr val="bg1"/>
                </a:solidFill>
              </a:defRPr>
            </a:lvl1pPr>
          </a:lstStyle>
          <a:p>
            <a:r>
              <a:rPr lang="en-US" dirty="0"/>
              <a:t>Thank You</a:t>
            </a:r>
          </a:p>
        </p:txBody>
      </p:sp>
      <p:pic>
        <p:nvPicPr>
          <p:cNvPr id="12" name="Graphic 11">
            <a:extLst>
              <a:ext uri="{FF2B5EF4-FFF2-40B4-BE49-F238E27FC236}">
                <a16:creationId xmlns:a16="http://schemas.microsoft.com/office/drawing/2014/main" id="{18F0C7FD-6DBB-934B-8AA0-9604C63E40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80" y="1828800"/>
            <a:ext cx="507248" cy="144928"/>
          </a:xfrm>
          <a:prstGeom prst="rect">
            <a:avLst/>
          </a:prstGeom>
        </p:spPr>
      </p:pic>
      <p:pic>
        <p:nvPicPr>
          <p:cNvPr id="8" name="Graphic 7">
            <a:extLst>
              <a:ext uri="{FF2B5EF4-FFF2-40B4-BE49-F238E27FC236}">
                <a16:creationId xmlns:a16="http://schemas.microsoft.com/office/drawing/2014/main" id="{E475807C-5862-DC4B-811D-8ABD15B2F9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80" y="1828800"/>
            <a:ext cx="507248" cy="144928"/>
          </a:xfrm>
          <a:prstGeom prst="rect">
            <a:avLst/>
          </a:prstGeom>
        </p:spPr>
      </p:pic>
      <p:sp>
        <p:nvSpPr>
          <p:cNvPr id="9" name="Date Placeholder 3">
            <a:extLst>
              <a:ext uri="{FF2B5EF4-FFF2-40B4-BE49-F238E27FC236}">
                <a16:creationId xmlns:a16="http://schemas.microsoft.com/office/drawing/2014/main" id="{2F87C704-1300-C942-A7D1-06A433513F7A}"/>
              </a:ext>
            </a:extLst>
          </p:cNvPr>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E1C78E5D-111A-F24C-B653-AE1EAD324475}" type="datetime4">
              <a:rPr lang="en-US" smtClean="0"/>
              <a:t>June 30, 2025</a:t>
            </a:fld>
            <a:endParaRPr lang="en-US" dirty="0"/>
          </a:p>
        </p:txBody>
      </p:sp>
      <p:sp>
        <p:nvSpPr>
          <p:cNvPr id="11" name="Slide Number Placeholder 5">
            <a:extLst>
              <a:ext uri="{FF2B5EF4-FFF2-40B4-BE49-F238E27FC236}">
                <a16:creationId xmlns:a16="http://schemas.microsoft.com/office/drawing/2014/main" id="{DA0D9F10-E9DB-C54F-95F8-83888F506294}"/>
              </a:ext>
            </a:extLst>
          </p:cNvPr>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571643531"/>
      </p:ext>
    </p:extLst>
  </p:cSld>
  <p:clrMapOvr>
    <a:masterClrMapping/>
  </p:clrMapOvr>
  <p:extLst>
    <p:ext uri="{DCECCB84-F9BA-43D5-87BE-67443E8EF086}">
      <p15:sldGuideLst xmlns:p15="http://schemas.microsoft.com/office/powerpoint/2012/main">
        <p15:guide id="12" orient="horz" pos="311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w/one image">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5192FF47-1F09-4B4F-854D-BB746BC212C3}" type="datetime4">
              <a:rPr lang="en-US" smtClean="0"/>
              <a:t>June 30,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4572000"/>
          </a:xfrm>
          <a:solidFill>
            <a:srgbClr val="D2DDE9"/>
          </a:solidFill>
          <a:ln>
            <a:noFill/>
          </a:ln>
        </p:spPr>
        <p:txBody>
          <a:bodyPr wrap="none" lIns="0" anchor="t" anchorCtr="1">
            <a:normAutofit/>
          </a:bodyPr>
          <a:lstStyle>
            <a:lvl1pPr marL="0" indent="0" algn="ctr">
              <a:buNone/>
              <a:defRPr sz="1200">
                <a:solidFill>
                  <a:srgbClr val="898989"/>
                </a:solidFill>
              </a:defRPr>
            </a:lvl1pPr>
          </a:lstStyle>
          <a:p>
            <a:r>
              <a:rPr lang="en-US" dirty="0"/>
              <a:t>Click icon to add picture</a:t>
            </a:r>
          </a:p>
        </p:txBody>
      </p:sp>
      <p:sp>
        <p:nvSpPr>
          <p:cNvPr id="2" name="Title 1">
            <a:extLst>
              <a:ext uri="{FF2B5EF4-FFF2-40B4-BE49-F238E27FC236}">
                <a16:creationId xmlns:a16="http://schemas.microsoft.com/office/drawing/2014/main" id="{B38D1B79-93A4-764A-9013-B96B61CB3380}"/>
              </a:ext>
            </a:extLst>
          </p:cNvPr>
          <p:cNvSpPr>
            <a:spLocks noGrp="1"/>
          </p:cNvSpPr>
          <p:nvPr>
            <p:ph type="title" hasCustomPrompt="1"/>
          </p:nvPr>
        </p:nvSpPr>
        <p:spPr>
          <a:xfrm>
            <a:off x="550920" y="720282"/>
            <a:ext cx="3200400" cy="925638"/>
          </a:xfrm>
        </p:spPr>
        <p:txBody>
          <a:bodyPr/>
          <a:lstStyle/>
          <a:p>
            <a:r>
              <a:rPr lang="en-US" dirty="0"/>
              <a:t>Header w/one image goes here</a:t>
            </a:r>
          </a:p>
        </p:txBody>
      </p:sp>
      <p:sp>
        <p:nvSpPr>
          <p:cNvPr id="5" name="Text Placeholder 4">
            <a:extLst>
              <a:ext uri="{FF2B5EF4-FFF2-40B4-BE49-F238E27FC236}">
                <a16:creationId xmlns:a16="http://schemas.microsoft.com/office/drawing/2014/main" id="{87EA6EA9-7EE2-5B44-A488-D85F7567FC46}"/>
              </a:ext>
            </a:extLst>
          </p:cNvPr>
          <p:cNvSpPr>
            <a:spLocks noGrp="1"/>
          </p:cNvSpPr>
          <p:nvPr>
            <p:ph type="body" sz="quarter" idx="13" hasCustomPrompt="1"/>
          </p:nvPr>
        </p:nvSpPr>
        <p:spPr>
          <a:xfrm>
            <a:off x="548640" y="2194560"/>
            <a:ext cx="3200400" cy="1077218"/>
          </a:xfrm>
        </p:spPr>
        <p:txBody>
          <a:bodyPr tIns="0">
            <a:spAutoFit/>
          </a:bodyPr>
          <a:lstStyle>
            <a:lvl1pPr>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Tree>
    <p:extLst>
      <p:ext uri="{BB962C8B-B14F-4D97-AF65-F5344CB8AC3E}">
        <p14:creationId xmlns:p14="http://schemas.microsoft.com/office/powerpoint/2010/main" val="2724841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1C50BC25-0EEE-614C-AE01-A5C888A88568}" type="datetime4">
              <a:rPr lang="en-US" smtClean="0"/>
              <a:t>June 30,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2" name="Title 1">
            <a:extLst>
              <a:ext uri="{FF2B5EF4-FFF2-40B4-BE49-F238E27FC236}">
                <a16:creationId xmlns:a16="http://schemas.microsoft.com/office/drawing/2014/main" id="{B38D1B79-93A4-764A-9013-B96B61CB3380}"/>
              </a:ext>
            </a:extLst>
          </p:cNvPr>
          <p:cNvSpPr>
            <a:spLocks noGrp="1"/>
          </p:cNvSpPr>
          <p:nvPr>
            <p:ph type="title" hasCustomPrompt="1"/>
          </p:nvPr>
        </p:nvSpPr>
        <p:spPr>
          <a:xfrm>
            <a:off x="550920" y="304784"/>
            <a:ext cx="3200400" cy="1341136"/>
          </a:xfrm>
        </p:spPr>
        <p:txBody>
          <a:bodyPr/>
          <a:lstStyle/>
          <a:p>
            <a:r>
              <a:rPr lang="en-US" dirty="0"/>
              <a:t>Header w/two images goes here</a:t>
            </a:r>
          </a:p>
        </p:txBody>
      </p:sp>
      <p:sp>
        <p:nvSpPr>
          <p:cNvPr id="8" name="Picture Placeholder 6">
            <a:extLst>
              <a:ext uri="{FF2B5EF4-FFF2-40B4-BE49-F238E27FC236}">
                <a16:creationId xmlns:a16="http://schemas.microsoft.com/office/drawing/2014/main" id="{5309662B-7670-2F41-80D3-DC780EF057BA}"/>
              </a:ext>
            </a:extLst>
          </p:cNvPr>
          <p:cNvSpPr>
            <a:spLocks noGrp="1"/>
          </p:cNvSpPr>
          <p:nvPr>
            <p:ph type="pic" sz="quarter" idx="13"/>
          </p:nvPr>
        </p:nvSpPr>
        <p:spPr>
          <a:xfrm>
            <a:off x="4572000" y="2286000"/>
            <a:ext cx="4572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9" name="Text Placeholder 4">
            <a:extLst>
              <a:ext uri="{FF2B5EF4-FFF2-40B4-BE49-F238E27FC236}">
                <a16:creationId xmlns:a16="http://schemas.microsoft.com/office/drawing/2014/main" id="{21C16212-9CC5-BE4E-820E-6990DABC2099}"/>
              </a:ext>
            </a:extLst>
          </p:cNvPr>
          <p:cNvSpPr>
            <a:spLocks noGrp="1"/>
          </p:cNvSpPr>
          <p:nvPr>
            <p:ph type="body" sz="quarter" idx="14" hasCustomPrompt="1"/>
          </p:nvPr>
        </p:nvSpPr>
        <p:spPr>
          <a:xfrm>
            <a:off x="548640" y="2194560"/>
            <a:ext cx="3200400" cy="1077218"/>
          </a:xfrm>
        </p:spPr>
        <p:txBody>
          <a:bodyPr tIns="0">
            <a:spAutoFit/>
          </a:bodyPr>
          <a:lstStyle>
            <a:lvl1pPr>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Tree>
    <p:extLst>
      <p:ext uri="{BB962C8B-B14F-4D97-AF65-F5344CB8AC3E}">
        <p14:creationId xmlns:p14="http://schemas.microsoft.com/office/powerpoint/2010/main" val="3353254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w/four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EB1D4D52-693A-8740-99BE-A2BE1B674FA1}" type="datetime4">
              <a:rPr lang="en-US" smtClean="0"/>
              <a:t>June 30,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2286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2" name="Title 1">
            <a:extLst>
              <a:ext uri="{FF2B5EF4-FFF2-40B4-BE49-F238E27FC236}">
                <a16:creationId xmlns:a16="http://schemas.microsoft.com/office/drawing/2014/main" id="{B38D1B79-93A4-764A-9013-B96B61CB3380}"/>
              </a:ext>
            </a:extLst>
          </p:cNvPr>
          <p:cNvSpPr>
            <a:spLocks noGrp="1"/>
          </p:cNvSpPr>
          <p:nvPr>
            <p:ph type="title" hasCustomPrompt="1"/>
          </p:nvPr>
        </p:nvSpPr>
        <p:spPr>
          <a:xfrm>
            <a:off x="550920" y="304784"/>
            <a:ext cx="3200400" cy="1341136"/>
          </a:xfrm>
        </p:spPr>
        <p:txBody>
          <a:bodyPr/>
          <a:lstStyle/>
          <a:p>
            <a:r>
              <a:rPr lang="en-US" dirty="0"/>
              <a:t>Header w/four images goes here</a:t>
            </a:r>
          </a:p>
        </p:txBody>
      </p:sp>
      <p:sp>
        <p:nvSpPr>
          <p:cNvPr id="8" name="Picture Placeholder 6">
            <a:extLst>
              <a:ext uri="{FF2B5EF4-FFF2-40B4-BE49-F238E27FC236}">
                <a16:creationId xmlns:a16="http://schemas.microsoft.com/office/drawing/2014/main" id="{5309662B-7670-2F41-80D3-DC780EF057BA}"/>
              </a:ext>
            </a:extLst>
          </p:cNvPr>
          <p:cNvSpPr>
            <a:spLocks noGrp="1"/>
          </p:cNvSpPr>
          <p:nvPr>
            <p:ph type="pic" sz="quarter" idx="13"/>
          </p:nvPr>
        </p:nvSpPr>
        <p:spPr>
          <a:xfrm>
            <a:off x="4572000" y="2286000"/>
            <a:ext cx="2286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9" name="Picture Placeholder 6">
            <a:extLst>
              <a:ext uri="{FF2B5EF4-FFF2-40B4-BE49-F238E27FC236}">
                <a16:creationId xmlns:a16="http://schemas.microsoft.com/office/drawing/2014/main" id="{D40CE9D7-DF48-4C46-8449-8A880C1CD6B4}"/>
              </a:ext>
            </a:extLst>
          </p:cNvPr>
          <p:cNvSpPr>
            <a:spLocks noGrp="1"/>
          </p:cNvSpPr>
          <p:nvPr>
            <p:ph type="pic" sz="quarter" idx="14"/>
          </p:nvPr>
        </p:nvSpPr>
        <p:spPr>
          <a:xfrm>
            <a:off x="6858000" y="0"/>
            <a:ext cx="2286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10" name="Picture Placeholder 6">
            <a:extLst>
              <a:ext uri="{FF2B5EF4-FFF2-40B4-BE49-F238E27FC236}">
                <a16:creationId xmlns:a16="http://schemas.microsoft.com/office/drawing/2014/main" id="{D044823D-5595-7C4A-9250-B45888C22A7B}"/>
              </a:ext>
            </a:extLst>
          </p:cNvPr>
          <p:cNvSpPr>
            <a:spLocks noGrp="1"/>
          </p:cNvSpPr>
          <p:nvPr>
            <p:ph type="pic" sz="quarter" idx="15"/>
          </p:nvPr>
        </p:nvSpPr>
        <p:spPr>
          <a:xfrm>
            <a:off x="6858000" y="2286000"/>
            <a:ext cx="2286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11" name="Text Placeholder 4">
            <a:extLst>
              <a:ext uri="{FF2B5EF4-FFF2-40B4-BE49-F238E27FC236}">
                <a16:creationId xmlns:a16="http://schemas.microsoft.com/office/drawing/2014/main" id="{B4009AC1-1D31-894D-98BC-57F3AE7A7BDA}"/>
              </a:ext>
            </a:extLst>
          </p:cNvPr>
          <p:cNvSpPr>
            <a:spLocks noGrp="1"/>
          </p:cNvSpPr>
          <p:nvPr>
            <p:ph type="body" sz="quarter" idx="16" hasCustomPrompt="1"/>
          </p:nvPr>
        </p:nvSpPr>
        <p:spPr>
          <a:xfrm>
            <a:off x="548640" y="2194560"/>
            <a:ext cx="3200400" cy="1077218"/>
          </a:xfrm>
        </p:spPr>
        <p:txBody>
          <a:bodyPr tIns="0">
            <a:spAutoFit/>
          </a:bodyPr>
          <a:lstStyle>
            <a:lvl1pPr>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Tree>
    <p:extLst>
      <p:ext uri="{BB962C8B-B14F-4D97-AF65-F5344CB8AC3E}">
        <p14:creationId xmlns:p14="http://schemas.microsoft.com/office/powerpoint/2010/main" val="3794854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ideo, full screen">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36B699FD-DF0D-F345-85B7-8D5E93264139}" type="datetime4">
              <a:rPr lang="en-US" smtClean="0"/>
              <a:t>June 30, 2025</a:t>
            </a:fld>
            <a:endParaRPr lang="en-US"/>
          </a:p>
        </p:txBody>
      </p:sp>
      <p:sp>
        <p:nvSpPr>
          <p:cNvPr id="5" name="Media Placeholder 4">
            <a:extLst>
              <a:ext uri="{FF2B5EF4-FFF2-40B4-BE49-F238E27FC236}">
                <a16:creationId xmlns:a16="http://schemas.microsoft.com/office/drawing/2014/main" id="{4D4587A5-0103-8944-8C69-9CB5A6AA09C8}"/>
              </a:ext>
            </a:extLst>
          </p:cNvPr>
          <p:cNvSpPr>
            <a:spLocks noGrp="1"/>
          </p:cNvSpPr>
          <p:nvPr>
            <p:ph type="media" sz="quarter" idx="12"/>
          </p:nvPr>
        </p:nvSpPr>
        <p:spPr>
          <a:xfrm>
            <a:off x="0" y="0"/>
            <a:ext cx="9144000" cy="5148263"/>
          </a:xfrm>
          <a:solidFill>
            <a:srgbClr val="D2DDE9"/>
          </a:solidFill>
        </p:spPr>
        <p:txBody>
          <a:bodyPr lIns="0" tIns="274320" anchor="t" anchorCtr="1">
            <a:normAutofit/>
          </a:bodyPr>
          <a:lstStyle>
            <a:lvl1pPr marL="0" indent="0">
              <a:buNone/>
              <a:defRPr sz="1200">
                <a:solidFill>
                  <a:srgbClr val="898989"/>
                </a:solidFill>
              </a:defRPr>
            </a:lvl1pPr>
          </a:lstStyle>
          <a:p>
            <a:r>
              <a:rPr lang="en-US" dirty="0"/>
              <a:t>Click icon to add media</a:t>
            </a:r>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Tree>
    <p:extLst>
      <p:ext uri="{BB962C8B-B14F-4D97-AF65-F5344CB8AC3E}">
        <p14:creationId xmlns:p14="http://schemas.microsoft.com/office/powerpoint/2010/main" val="219352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
    <p:bg>
      <p:bgPr>
        <a:gradFill>
          <a:gsLst>
            <a:gs pos="0">
              <a:srgbClr val="005587"/>
            </a:gs>
            <a:gs pos="88000">
              <a:srgbClr val="2774AE"/>
            </a:gs>
            <a:gs pos="100000">
              <a:srgbClr val="5295C9"/>
            </a:gs>
          </a:gsLst>
          <a:lin ang="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22FA0-86C4-384C-B548-6D9928BC3E47}"/>
              </a:ext>
            </a:extLst>
          </p:cNvPr>
          <p:cNvSpPr/>
          <p:nvPr/>
        </p:nvSpPr>
        <p:spPr>
          <a:xfrm>
            <a:off x="0" y="0"/>
            <a:ext cx="9144000" cy="4572000"/>
          </a:xfrm>
          <a:prstGeom prst="rect">
            <a:avLst/>
          </a:prstGeom>
          <a:gradFill>
            <a:gsLst>
              <a:gs pos="0">
                <a:srgbClr val="005587"/>
              </a:gs>
              <a:gs pos="88000">
                <a:srgbClr val="2774AE"/>
              </a:gs>
              <a:gs pos="100000">
                <a:srgbClr val="5295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 name="Title 1"/>
          <p:cNvSpPr>
            <a:spLocks noGrp="1"/>
          </p:cNvSpPr>
          <p:nvPr>
            <p:ph type="ctrTitle" hasCustomPrompt="1"/>
          </p:nvPr>
        </p:nvSpPr>
        <p:spPr>
          <a:xfrm>
            <a:off x="640079" y="2086031"/>
            <a:ext cx="7223760" cy="548640"/>
          </a:xfrm>
        </p:spPr>
        <p:txBody>
          <a:bodyPr wrap="square" lIns="0" tIns="0" bIns="0" anchor="t" anchorCtr="0">
            <a:spAutoFit/>
          </a:bodyPr>
          <a:lstStyle>
            <a:lvl1pPr algn="l">
              <a:defRPr sz="4000" b="1" i="0">
                <a:solidFill>
                  <a:schemeClr val="bg1"/>
                </a:solidFill>
              </a:defRPr>
            </a:lvl1pPr>
          </a:lstStyle>
          <a:p>
            <a:r>
              <a:rPr lang="en-US" dirty="0"/>
              <a:t>Section Divider</a:t>
            </a:r>
          </a:p>
        </p:txBody>
      </p:sp>
      <p:pic>
        <p:nvPicPr>
          <p:cNvPr id="12" name="Graphic 11">
            <a:extLst>
              <a:ext uri="{FF2B5EF4-FFF2-40B4-BE49-F238E27FC236}">
                <a16:creationId xmlns:a16="http://schemas.microsoft.com/office/drawing/2014/main" id="{18F0C7FD-6DBB-934B-8AA0-9604C63E40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80" y="1828800"/>
            <a:ext cx="507248" cy="144928"/>
          </a:xfrm>
          <a:prstGeom prst="rect">
            <a:avLst/>
          </a:prstGeom>
        </p:spPr>
      </p:pic>
      <p:pic>
        <p:nvPicPr>
          <p:cNvPr id="8" name="Graphic 7">
            <a:extLst>
              <a:ext uri="{FF2B5EF4-FFF2-40B4-BE49-F238E27FC236}">
                <a16:creationId xmlns:a16="http://schemas.microsoft.com/office/drawing/2014/main" id="{E475807C-5862-DC4B-811D-8ABD15B2F9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80" y="1828800"/>
            <a:ext cx="507248" cy="144928"/>
          </a:xfrm>
          <a:prstGeom prst="rect">
            <a:avLst/>
          </a:prstGeom>
        </p:spPr>
      </p:pic>
      <p:sp>
        <p:nvSpPr>
          <p:cNvPr id="9" name="Date Placeholder 3">
            <a:extLst>
              <a:ext uri="{FF2B5EF4-FFF2-40B4-BE49-F238E27FC236}">
                <a16:creationId xmlns:a16="http://schemas.microsoft.com/office/drawing/2014/main" id="{1CA9EA19-A7C1-FB4E-88DE-9B1C39330C0C}"/>
              </a:ext>
            </a:extLst>
          </p:cNvPr>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A05E5ECB-4167-2B4A-8CC2-3B8A74FF75C7}" type="datetime4">
              <a:rPr lang="en-US" smtClean="0"/>
              <a:t>June 30, 2025</a:t>
            </a:fld>
            <a:endParaRPr lang="en-US" dirty="0"/>
          </a:p>
        </p:txBody>
      </p:sp>
      <p:sp>
        <p:nvSpPr>
          <p:cNvPr id="11" name="Slide Number Placeholder 5">
            <a:extLst>
              <a:ext uri="{FF2B5EF4-FFF2-40B4-BE49-F238E27FC236}">
                <a16:creationId xmlns:a16="http://schemas.microsoft.com/office/drawing/2014/main" id="{FF7347BB-A599-8644-ACCA-8DFD46971ADE}"/>
              </a:ext>
            </a:extLst>
          </p:cNvPr>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11580539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w/copy">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548640" y="1737360"/>
            <a:ext cx="7314883" cy="194990"/>
          </a:xfrm>
        </p:spPr>
        <p:txBody>
          <a:bodyPr lIns="457200" tIns="0" anchor="t" anchorCtr="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IF NEEDED</a:t>
            </a:r>
          </a:p>
        </p:txBody>
      </p:sp>
      <p:sp>
        <p:nvSpPr>
          <p:cNvPr id="5" name="Title 4">
            <a:extLst>
              <a:ext uri="{FF2B5EF4-FFF2-40B4-BE49-F238E27FC236}">
                <a16:creationId xmlns:a16="http://schemas.microsoft.com/office/drawing/2014/main" id="{BFFF5B99-4483-7844-825B-674CD4A40F0F}"/>
              </a:ext>
            </a:extLst>
          </p:cNvPr>
          <p:cNvSpPr>
            <a:spLocks noGrp="1"/>
          </p:cNvSpPr>
          <p:nvPr>
            <p:ph type="title" hasCustomPrompt="1"/>
          </p:nvPr>
        </p:nvSpPr>
        <p:spPr>
          <a:xfrm>
            <a:off x="550920" y="731519"/>
            <a:ext cx="7315200" cy="463973"/>
          </a:xfrm>
        </p:spPr>
        <p:txBody>
          <a:bodyPr rIns="91440"/>
          <a:lstStyle/>
          <a:p>
            <a:r>
              <a:rPr lang="en-US" dirty="0"/>
              <a:t>Preferred header w/copy</a:t>
            </a:r>
          </a:p>
        </p:txBody>
      </p:sp>
      <p:sp>
        <p:nvSpPr>
          <p:cNvPr id="7" name="Date Placeholder 3">
            <a:extLst>
              <a:ext uri="{FF2B5EF4-FFF2-40B4-BE49-F238E27FC236}">
                <a16:creationId xmlns:a16="http://schemas.microsoft.com/office/drawing/2014/main" id="{9B2D8B90-BE9B-5843-B008-CBCB235CA4A3}"/>
              </a:ext>
            </a:extLst>
          </p:cNvPr>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F906A3A6-72CA-5C49-8AA7-F23319A56E16}" type="datetime4">
              <a:rPr lang="en-US" smtClean="0"/>
              <a:t>June 30, 2025</a:t>
            </a:fld>
            <a:endParaRPr lang="en-US" dirty="0"/>
          </a:p>
        </p:txBody>
      </p:sp>
      <p:sp>
        <p:nvSpPr>
          <p:cNvPr id="8" name="Slide Number Placeholder 5">
            <a:extLst>
              <a:ext uri="{FF2B5EF4-FFF2-40B4-BE49-F238E27FC236}">
                <a16:creationId xmlns:a16="http://schemas.microsoft.com/office/drawing/2014/main" id="{8878FDE4-59D5-A74C-9DA6-FAE5AA21D57E}"/>
              </a:ext>
            </a:extLst>
          </p:cNvPr>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
        <p:nvSpPr>
          <p:cNvPr id="6" name="Text Placeholder 5">
            <a:extLst>
              <a:ext uri="{FF2B5EF4-FFF2-40B4-BE49-F238E27FC236}">
                <a16:creationId xmlns:a16="http://schemas.microsoft.com/office/drawing/2014/main" id="{A420F5BA-667E-9B47-A37D-9263A12DA1DF}"/>
              </a:ext>
            </a:extLst>
          </p:cNvPr>
          <p:cNvSpPr>
            <a:spLocks noGrp="1"/>
          </p:cNvSpPr>
          <p:nvPr>
            <p:ph type="body" sz="quarter" idx="13" hasCustomPrompt="1"/>
          </p:nvPr>
        </p:nvSpPr>
        <p:spPr>
          <a:xfrm>
            <a:off x="548323" y="2011680"/>
            <a:ext cx="7315200" cy="582788"/>
          </a:xfrm>
        </p:spPr>
        <p:txBody>
          <a:bodyPr lIns="457200"/>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sp>
        <p:nvSpPr>
          <p:cNvPr id="9" name="TextBox 8">
            <a:extLst>
              <a:ext uri="{FF2B5EF4-FFF2-40B4-BE49-F238E27FC236}">
                <a16:creationId xmlns:a16="http://schemas.microsoft.com/office/drawing/2014/main" id="{1118909B-8708-D647-8E99-60B2C9AC1454}"/>
              </a:ext>
            </a:extLst>
          </p:cNvPr>
          <p:cNvSpPr txBox="1"/>
          <p:nvPr userDrawn="1"/>
        </p:nvSpPr>
        <p:spPr>
          <a:xfrm>
            <a:off x="1638886" y="4895557"/>
            <a:ext cx="184731" cy="30008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73511158"/>
      </p:ext>
    </p:extLst>
  </p:cSld>
  <p:clrMapOvr>
    <a:masterClrMapping/>
  </p:clrMapOvr>
  <p:extLst>
    <p:ext uri="{DCECCB84-F9BA-43D5-87BE-67443E8EF086}">
      <p15:sldGuideLst xmlns:p15="http://schemas.microsoft.com/office/powerpoint/2012/main">
        <p15:guide id="1" pos="50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Header w/copy">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548640" y="1737360"/>
            <a:ext cx="7314883" cy="194990"/>
          </a:xfrm>
        </p:spPr>
        <p:txBody>
          <a:bodyPr lIns="457200" tIns="0" anchor="t" anchorCtr="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IF NEEDED</a:t>
            </a:r>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3BEDF7F4-5A61-894C-B54D-49FF23948D07}" type="datetime4">
              <a:rPr lang="en-US" smtClean="0"/>
              <a:t>June 30,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4" name="Title 3">
            <a:extLst>
              <a:ext uri="{FF2B5EF4-FFF2-40B4-BE49-F238E27FC236}">
                <a16:creationId xmlns:a16="http://schemas.microsoft.com/office/drawing/2014/main" id="{D63CAA0F-ED58-224B-A38C-B7185D4A86DC}"/>
              </a:ext>
            </a:extLst>
          </p:cNvPr>
          <p:cNvSpPr>
            <a:spLocks noGrp="1"/>
          </p:cNvSpPr>
          <p:nvPr>
            <p:ph type="title" hasCustomPrompt="1"/>
          </p:nvPr>
        </p:nvSpPr>
        <p:spPr>
          <a:xfrm>
            <a:off x="548640" y="822960"/>
            <a:ext cx="7315200" cy="365760"/>
          </a:xfrm>
        </p:spPr>
        <p:txBody>
          <a:bodyPr rIns="91440"/>
          <a:lstStyle>
            <a:lvl1pPr>
              <a:defRPr sz="2200">
                <a:solidFill>
                  <a:schemeClr val="bg1"/>
                </a:solidFill>
              </a:defRPr>
            </a:lvl1pPr>
          </a:lstStyle>
          <a:p>
            <a:r>
              <a:rPr lang="en-US" dirty="0"/>
              <a:t>Secondary Header w/copy</a:t>
            </a:r>
          </a:p>
        </p:txBody>
      </p:sp>
      <p:sp>
        <p:nvSpPr>
          <p:cNvPr id="8" name="Text Placeholder 5">
            <a:extLst>
              <a:ext uri="{FF2B5EF4-FFF2-40B4-BE49-F238E27FC236}">
                <a16:creationId xmlns:a16="http://schemas.microsoft.com/office/drawing/2014/main" id="{1BFD5973-E0B4-874F-87AB-BE09B5209393}"/>
              </a:ext>
            </a:extLst>
          </p:cNvPr>
          <p:cNvSpPr>
            <a:spLocks noGrp="1"/>
          </p:cNvSpPr>
          <p:nvPr>
            <p:ph type="body" sz="quarter" idx="13" hasCustomPrompt="1"/>
          </p:nvPr>
        </p:nvSpPr>
        <p:spPr>
          <a:xfrm>
            <a:off x="548323" y="2011680"/>
            <a:ext cx="7315200" cy="582788"/>
          </a:xfrm>
        </p:spPr>
        <p:txBody>
          <a:bodyPr>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spTree>
    <p:extLst>
      <p:ext uri="{BB962C8B-B14F-4D97-AF65-F5344CB8AC3E}">
        <p14:creationId xmlns:p14="http://schemas.microsoft.com/office/powerpoint/2010/main" val="1673244717"/>
      </p:ext>
    </p:extLst>
  </p:cSld>
  <p:clrMapOvr>
    <a:masterClrMapping/>
  </p:clrMapOvr>
  <p:extLst>
    <p:ext uri="{DCECCB84-F9BA-43D5-87BE-67443E8EF086}">
      <p15:sldGuideLst xmlns:p15="http://schemas.microsoft.com/office/powerpoint/2012/main">
        <p15:guide id="1" pos="50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4" name="Title 3">
            <a:extLst>
              <a:ext uri="{FF2B5EF4-FFF2-40B4-BE49-F238E27FC236}">
                <a16:creationId xmlns:a16="http://schemas.microsoft.com/office/drawing/2014/main" id="{BF8E7314-2ACD-9B4E-A929-90FAA35788D9}"/>
              </a:ext>
            </a:extLst>
          </p:cNvPr>
          <p:cNvSpPr>
            <a:spLocks noGrp="1"/>
          </p:cNvSpPr>
          <p:nvPr>
            <p:ph type="title" hasCustomPrompt="1"/>
          </p:nvPr>
        </p:nvSpPr>
        <p:spPr>
          <a:xfrm>
            <a:off x="550920" y="731520"/>
            <a:ext cx="7315200" cy="457200"/>
          </a:xfrm>
        </p:spPr>
        <p:txBody>
          <a:bodyPr rIns="91440"/>
          <a:lstStyle/>
          <a:p>
            <a:r>
              <a:rPr lang="en-US" dirty="0"/>
              <a:t>Header w/bullets</a:t>
            </a:r>
          </a:p>
        </p:txBody>
      </p:sp>
      <p:sp>
        <p:nvSpPr>
          <p:cNvPr id="3" name="Text Placeholder 2">
            <a:extLst>
              <a:ext uri="{FF2B5EF4-FFF2-40B4-BE49-F238E27FC236}">
                <a16:creationId xmlns:a16="http://schemas.microsoft.com/office/drawing/2014/main" id="{F63343D6-72EB-A54A-B1DB-4763B5EB30EE}"/>
              </a:ext>
            </a:extLst>
          </p:cNvPr>
          <p:cNvSpPr>
            <a:spLocks noGrp="1"/>
          </p:cNvSpPr>
          <p:nvPr>
            <p:ph type="body" sz="quarter" idx="12" hasCustomPrompt="1"/>
          </p:nvPr>
        </p:nvSpPr>
        <p:spPr>
          <a:xfrm>
            <a:off x="640080" y="1737360"/>
            <a:ext cx="7202488" cy="388889"/>
          </a:xfrm>
        </p:spPr>
        <p:txBody>
          <a:bodyPr/>
          <a:lstStyle>
            <a:lvl1pPr marL="173736" indent="-173736">
              <a:buFont typeface="Arial" panose="020B0604020202020204" pitchFamily="34" charset="0"/>
              <a:buChar char="•"/>
              <a:defRPr/>
            </a:lvl1pPr>
            <a:lvl2pPr marL="560070" indent="-285750">
              <a:buFont typeface="Arial" panose="020B0604020202020204" pitchFamily="34" charset="0"/>
              <a:buChar char="•"/>
              <a:defRPr/>
            </a:lvl2pPr>
            <a:lvl3pPr marL="834390" indent="-285750">
              <a:buFont typeface="Arial" panose="020B0604020202020204" pitchFamily="34" charset="0"/>
              <a:buChar char="•"/>
              <a:defRPr/>
            </a:lvl3pPr>
            <a:lvl4pPr marL="1108710" indent="-285750">
              <a:buFont typeface="Arial" panose="020B0604020202020204" pitchFamily="34" charset="0"/>
              <a:buChar char="•"/>
              <a:defRPr/>
            </a:lvl4pPr>
            <a:lvl5pPr marL="1383030" indent="-285750">
              <a:buFont typeface="Arial" panose="020B0604020202020204" pitchFamily="34" charset="0"/>
              <a:buChar char="•"/>
              <a:defRPr/>
            </a:lvl5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88974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two column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548640" y="1737360"/>
            <a:ext cx="3566160" cy="194990"/>
          </a:xfrm>
        </p:spPr>
        <p:txBody>
          <a:bodyPr lIns="457200" t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a:t>
            </a:r>
            <a:r>
              <a:rPr lang="en-US" dirty="0" err="1"/>
              <a:t>ONe</a:t>
            </a:r>
            <a:endParaRPr lang="en-US" dirty="0"/>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7A3B2589-806E-7749-B653-04DB5D84CB19}" type="datetime4">
              <a:rPr lang="en-US" smtClean="0"/>
              <a:t>June 30, 2025</a:t>
            </a:fld>
            <a:endParaRPr lang="en-US" dirty="0"/>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7" name="Text Placeholder 15">
            <a:extLst>
              <a:ext uri="{FF2B5EF4-FFF2-40B4-BE49-F238E27FC236}">
                <a16:creationId xmlns:a16="http://schemas.microsoft.com/office/drawing/2014/main" id="{F830867C-9860-A540-B2F8-B4F1E5421A7C}"/>
              </a:ext>
            </a:extLst>
          </p:cNvPr>
          <p:cNvSpPr>
            <a:spLocks noGrp="1"/>
          </p:cNvSpPr>
          <p:nvPr>
            <p:ph type="body" sz="quarter" idx="13" hasCustomPrompt="1"/>
          </p:nvPr>
        </p:nvSpPr>
        <p:spPr>
          <a:xfrm>
            <a:off x="4297680" y="1737360"/>
            <a:ext cx="3566160" cy="194990"/>
          </a:xfrm>
        </p:spPr>
        <p:txBody>
          <a:bodyPr lIns="457200" t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Two</a:t>
            </a:r>
          </a:p>
        </p:txBody>
      </p:sp>
      <p:sp>
        <p:nvSpPr>
          <p:cNvPr id="4" name="Title 3">
            <a:extLst>
              <a:ext uri="{FF2B5EF4-FFF2-40B4-BE49-F238E27FC236}">
                <a16:creationId xmlns:a16="http://schemas.microsoft.com/office/drawing/2014/main" id="{45C5E1AE-0792-394B-9E7A-879951F706B3}"/>
              </a:ext>
            </a:extLst>
          </p:cNvPr>
          <p:cNvSpPr>
            <a:spLocks noGrp="1"/>
          </p:cNvSpPr>
          <p:nvPr>
            <p:ph type="title" hasCustomPrompt="1"/>
          </p:nvPr>
        </p:nvSpPr>
        <p:spPr>
          <a:xfrm>
            <a:off x="550920" y="731519"/>
            <a:ext cx="7315200" cy="463973"/>
          </a:xfrm>
        </p:spPr>
        <p:txBody>
          <a:bodyPr rIns="91440"/>
          <a:lstStyle/>
          <a:p>
            <a:r>
              <a:rPr lang="en-US" dirty="0"/>
              <a:t>Header w/two columns</a:t>
            </a:r>
          </a:p>
        </p:txBody>
      </p:sp>
      <p:sp>
        <p:nvSpPr>
          <p:cNvPr id="9" name="Text Placeholder 5">
            <a:extLst>
              <a:ext uri="{FF2B5EF4-FFF2-40B4-BE49-F238E27FC236}">
                <a16:creationId xmlns:a16="http://schemas.microsoft.com/office/drawing/2014/main" id="{B157FE83-27AE-694E-BF40-F95F8F859A27}"/>
              </a:ext>
            </a:extLst>
          </p:cNvPr>
          <p:cNvSpPr>
            <a:spLocks noGrp="1"/>
          </p:cNvSpPr>
          <p:nvPr>
            <p:ph type="body" sz="quarter" idx="15" hasCustomPrompt="1"/>
          </p:nvPr>
        </p:nvSpPr>
        <p:spPr>
          <a:xfrm>
            <a:off x="548323" y="2011680"/>
            <a:ext cx="3566477" cy="1164486"/>
          </a:xfrm>
        </p:spPr>
        <p:txBody>
          <a:bodyPr>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sp>
        <p:nvSpPr>
          <p:cNvPr id="10" name="Text Placeholder 5">
            <a:extLst>
              <a:ext uri="{FF2B5EF4-FFF2-40B4-BE49-F238E27FC236}">
                <a16:creationId xmlns:a16="http://schemas.microsoft.com/office/drawing/2014/main" id="{068A866F-2F9E-6E49-97F6-DCF922A47819}"/>
              </a:ext>
            </a:extLst>
          </p:cNvPr>
          <p:cNvSpPr>
            <a:spLocks noGrp="1"/>
          </p:cNvSpPr>
          <p:nvPr>
            <p:ph type="body" sz="quarter" idx="16" hasCustomPrompt="1"/>
          </p:nvPr>
        </p:nvSpPr>
        <p:spPr>
          <a:xfrm>
            <a:off x="4297680" y="2011680"/>
            <a:ext cx="3566477" cy="1164486"/>
          </a:xfrm>
        </p:spPr>
        <p:txBody>
          <a:bodyPr>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spTree>
    <p:extLst>
      <p:ext uri="{BB962C8B-B14F-4D97-AF65-F5344CB8AC3E}">
        <p14:creationId xmlns:p14="http://schemas.microsoft.com/office/powerpoint/2010/main" val="394216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w/two bullet column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5B2BD842-1006-DC4F-9B1C-567C531DB699}" type="datetime4">
              <a:rPr lang="en-US" smtClean="0"/>
              <a:t>June 30,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4" name="Title 3">
            <a:extLst>
              <a:ext uri="{FF2B5EF4-FFF2-40B4-BE49-F238E27FC236}">
                <a16:creationId xmlns:a16="http://schemas.microsoft.com/office/drawing/2014/main" id="{09448418-010D-4149-9BD8-03FCC37B04D4}"/>
              </a:ext>
            </a:extLst>
          </p:cNvPr>
          <p:cNvSpPr>
            <a:spLocks noGrp="1"/>
          </p:cNvSpPr>
          <p:nvPr>
            <p:ph type="title" hasCustomPrompt="1"/>
          </p:nvPr>
        </p:nvSpPr>
        <p:spPr>
          <a:xfrm>
            <a:off x="550920" y="731519"/>
            <a:ext cx="7315200" cy="463973"/>
          </a:xfrm>
        </p:spPr>
        <p:txBody>
          <a:bodyPr rIns="91440"/>
          <a:lstStyle/>
          <a:p>
            <a:r>
              <a:rPr lang="en-US" dirty="0"/>
              <a:t>Header w/two bullet columns</a:t>
            </a:r>
          </a:p>
        </p:txBody>
      </p:sp>
      <p:sp>
        <p:nvSpPr>
          <p:cNvPr id="7" name="Text Placeholder 5">
            <a:extLst>
              <a:ext uri="{FF2B5EF4-FFF2-40B4-BE49-F238E27FC236}">
                <a16:creationId xmlns:a16="http://schemas.microsoft.com/office/drawing/2014/main" id="{B2749595-5358-704F-8A11-E84BA8A00E00}"/>
              </a:ext>
            </a:extLst>
          </p:cNvPr>
          <p:cNvSpPr>
            <a:spLocks noGrp="1"/>
          </p:cNvSpPr>
          <p:nvPr>
            <p:ph type="body" sz="quarter" idx="15" hasCustomPrompt="1"/>
          </p:nvPr>
        </p:nvSpPr>
        <p:spPr>
          <a:xfrm>
            <a:off x="548323" y="1737360"/>
            <a:ext cx="3566477" cy="582788"/>
          </a:xfrm>
        </p:spPr>
        <p:txBody>
          <a:bodyPr>
            <a:spAutoFit/>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10" name="Text Placeholder 5">
            <a:extLst>
              <a:ext uri="{FF2B5EF4-FFF2-40B4-BE49-F238E27FC236}">
                <a16:creationId xmlns:a16="http://schemas.microsoft.com/office/drawing/2014/main" id="{9A6BFEB6-DDCD-8A4B-8A98-BBF73B947152}"/>
              </a:ext>
            </a:extLst>
          </p:cNvPr>
          <p:cNvSpPr>
            <a:spLocks noGrp="1"/>
          </p:cNvSpPr>
          <p:nvPr>
            <p:ph type="body" sz="quarter" idx="16" hasCustomPrompt="1"/>
          </p:nvPr>
        </p:nvSpPr>
        <p:spPr>
          <a:xfrm>
            <a:off x="4297680" y="1737360"/>
            <a:ext cx="3566477" cy="582788"/>
          </a:xfrm>
        </p:spPr>
        <p:txBody>
          <a:bodyPr>
            <a:spAutoFit/>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295188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number callouts">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21FD4D63-7BFF-9C42-B2A8-E56C332C2C41}" type="datetime4">
              <a:rPr lang="en-US" smtClean="0"/>
              <a:t>June 30, 2025</a:t>
            </a:fld>
            <a:endParaRPr lang="en-US"/>
          </a:p>
        </p:txBody>
      </p:sp>
      <p:sp>
        <p:nvSpPr>
          <p:cNvPr id="20" name="Label Placeholder 15">
            <a:extLst>
              <a:ext uri="{FF2B5EF4-FFF2-40B4-BE49-F238E27FC236}">
                <a16:creationId xmlns:a16="http://schemas.microsoft.com/office/drawing/2014/main" id="{393FEC69-576E-5A41-A66C-343864F51003}"/>
              </a:ext>
            </a:extLst>
          </p:cNvPr>
          <p:cNvSpPr>
            <a:spLocks noGrp="1"/>
          </p:cNvSpPr>
          <p:nvPr>
            <p:ph type="body" sz="quarter" idx="17" hasCustomPrompt="1"/>
          </p:nvPr>
        </p:nvSpPr>
        <p:spPr>
          <a:xfrm>
            <a:off x="1977468" y="3140309"/>
            <a:ext cx="1818445" cy="222818"/>
          </a:xfrm>
        </p:spPr>
        <p:txBody>
          <a:bodyPr wrap="square" lIns="0" tIns="0" rIns="0" bIns="0" anchor="t" anchorCtr="0">
            <a:spAutoFit/>
          </a:bodyPr>
          <a:lstStyle>
            <a:lvl1pPr marL="0" indent="0" algn="ctr">
              <a:buNone/>
              <a:defRPr sz="16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6" name="Data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2725025" y="1360009"/>
            <a:ext cx="876202" cy="1738938"/>
          </a:xfrm>
        </p:spPr>
        <p:txBody>
          <a:bodyPr wrap="none" lIns="0" anchor="b" anchorCtr="0">
            <a:spAutoFit/>
          </a:bodyPr>
          <a:lstStyle>
            <a:lvl1pPr marL="0" indent="0" algn="l">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1</a:t>
            </a:r>
          </a:p>
        </p:txBody>
      </p:sp>
      <p:sp>
        <p:nvSpPr>
          <p:cNvPr id="19" name="# symbol Placeholder 15">
            <a:extLst>
              <a:ext uri="{FF2B5EF4-FFF2-40B4-BE49-F238E27FC236}">
                <a16:creationId xmlns:a16="http://schemas.microsoft.com/office/drawing/2014/main" id="{75006981-AE6F-ED48-9FDA-C84F313AB315}"/>
              </a:ext>
            </a:extLst>
          </p:cNvPr>
          <p:cNvSpPr>
            <a:spLocks noGrp="1"/>
          </p:cNvSpPr>
          <p:nvPr>
            <p:ph type="body" sz="quarter" idx="16" hasCustomPrompt="1"/>
          </p:nvPr>
        </p:nvSpPr>
        <p:spPr>
          <a:xfrm>
            <a:off x="2173955" y="1944785"/>
            <a:ext cx="520334" cy="1154162"/>
          </a:xfrm>
        </p:spPr>
        <p:txBody>
          <a:bodyPr wrap="none" lIns="0" bIns="182880" anchor="b" anchorCtr="0">
            <a:spAutoFit/>
          </a:bodyPr>
          <a:lstStyle>
            <a:lvl1pPr marL="0" indent="0" algn="r">
              <a:buNone/>
              <a:defRPr sz="6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a:t>
            </a:r>
          </a:p>
        </p:txBody>
      </p:sp>
      <p:sp>
        <p:nvSpPr>
          <p:cNvPr id="21" name="Label Placeholder 15">
            <a:extLst>
              <a:ext uri="{FF2B5EF4-FFF2-40B4-BE49-F238E27FC236}">
                <a16:creationId xmlns:a16="http://schemas.microsoft.com/office/drawing/2014/main" id="{281D7D63-1772-2548-8E9D-38CC73E7E410}"/>
              </a:ext>
            </a:extLst>
          </p:cNvPr>
          <p:cNvSpPr>
            <a:spLocks noGrp="1"/>
          </p:cNvSpPr>
          <p:nvPr>
            <p:ph type="body" sz="quarter" idx="18" hasCustomPrompt="1"/>
          </p:nvPr>
        </p:nvSpPr>
        <p:spPr>
          <a:xfrm>
            <a:off x="6019269" y="3140309"/>
            <a:ext cx="1818445" cy="222818"/>
          </a:xfrm>
        </p:spPr>
        <p:txBody>
          <a:bodyPr wrap="square" lIns="0" tIns="0" rIns="0" bIns="0" anchor="t" anchorCtr="0">
            <a:spAutoFit/>
          </a:bodyPr>
          <a:lstStyle>
            <a:lvl1pPr marL="0" indent="0" algn="ctr">
              <a:buNone/>
              <a:defRPr sz="16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4" name="Data Placeholder 15">
            <a:extLst>
              <a:ext uri="{FF2B5EF4-FFF2-40B4-BE49-F238E27FC236}">
                <a16:creationId xmlns:a16="http://schemas.microsoft.com/office/drawing/2014/main" id="{0D991CE4-8961-6642-9F1F-CD254B61DBC1}"/>
              </a:ext>
            </a:extLst>
          </p:cNvPr>
          <p:cNvSpPr>
            <a:spLocks noGrp="1"/>
          </p:cNvSpPr>
          <p:nvPr>
            <p:ph type="body" sz="quarter" idx="14" hasCustomPrompt="1"/>
          </p:nvPr>
        </p:nvSpPr>
        <p:spPr>
          <a:xfrm>
            <a:off x="6117727" y="1566989"/>
            <a:ext cx="1567737" cy="1531958"/>
          </a:xfrm>
        </p:spPr>
        <p:txBody>
          <a:bodyPr wrap="none" lIns="0" anchor="b" anchorCtr="0">
            <a:spAutoFit/>
          </a:bodyPr>
          <a:lstStyle>
            <a:lvl1pPr marL="0" indent="0" algn="ctr">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80</a:t>
            </a:r>
          </a:p>
        </p:txBody>
      </p:sp>
      <p:sp>
        <p:nvSpPr>
          <p:cNvPr id="3" name="Title 2">
            <a:extLst>
              <a:ext uri="{FF2B5EF4-FFF2-40B4-BE49-F238E27FC236}">
                <a16:creationId xmlns:a16="http://schemas.microsoft.com/office/drawing/2014/main" id="{EEB0575D-E074-FF43-A4A8-CF256CB96EB7}"/>
              </a:ext>
            </a:extLst>
          </p:cNvPr>
          <p:cNvSpPr>
            <a:spLocks noGrp="1"/>
          </p:cNvSpPr>
          <p:nvPr>
            <p:ph type="title" hasCustomPrompt="1"/>
          </p:nvPr>
        </p:nvSpPr>
        <p:spPr>
          <a:xfrm>
            <a:off x="550920" y="731518"/>
            <a:ext cx="7315200" cy="510140"/>
          </a:xfrm>
        </p:spPr>
        <p:txBody>
          <a:bodyPr rIns="91440"/>
          <a:lstStyle/>
          <a:p>
            <a:r>
              <a:rPr lang="en-US" dirty="0"/>
              <a:t>Header w/number callouts</a:t>
            </a:r>
          </a:p>
        </p:txBody>
      </p:sp>
    </p:spTree>
    <p:extLst>
      <p:ext uri="{BB962C8B-B14F-4D97-AF65-F5344CB8AC3E}">
        <p14:creationId xmlns:p14="http://schemas.microsoft.com/office/powerpoint/2010/main" val="355041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w/table">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B067B6A3-1979-D342-8A00-E4ED3903859D}" type="datetime4">
              <a:rPr lang="en-US" smtClean="0"/>
              <a:t>June 30,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4" name="Rectangle 3">
            <a:extLst>
              <a:ext uri="{FF2B5EF4-FFF2-40B4-BE49-F238E27FC236}">
                <a16:creationId xmlns:a16="http://schemas.microsoft.com/office/drawing/2014/main" id="{C8B25AD7-E7BA-A04B-8087-8B406EFE55BC}"/>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13B9C0-57DF-AA43-A71D-A22B60BD29B3}"/>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2B94719A-5F46-9446-AD71-2C800EF35835}"/>
              </a:ext>
            </a:extLst>
          </p:cNvPr>
          <p:cNvSpPr>
            <a:spLocks noGrp="1"/>
          </p:cNvSpPr>
          <p:nvPr>
            <p:ph type="body" sz="quarter" idx="12" hasCustomPrompt="1"/>
          </p:nvPr>
        </p:nvSpPr>
        <p:spPr>
          <a:xfrm>
            <a:off x="548640" y="182880"/>
            <a:ext cx="6811166"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
        <p:nvSpPr>
          <p:cNvPr id="8" name="Rectangle 7">
            <a:extLst>
              <a:ext uri="{FF2B5EF4-FFF2-40B4-BE49-F238E27FC236}">
                <a16:creationId xmlns:a16="http://schemas.microsoft.com/office/drawing/2014/main" id="{C8E10888-1D89-B343-8141-C3F85EC8E2B6}"/>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DB9779-D88F-584E-A4C8-9519B79881C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82E566-6216-BE40-8CBE-9B7D64ABE69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C30AA6-B15B-4A46-8580-0E42ECDFF071}"/>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C66350-BF5B-1A46-8678-48A66732E618}"/>
              </a:ext>
            </a:extLst>
          </p:cNvPr>
          <p:cNvSpPr>
            <a:spLocks noGrp="1"/>
          </p:cNvSpPr>
          <p:nvPr>
            <p:ph type="title" hasCustomPrompt="1"/>
          </p:nvPr>
        </p:nvSpPr>
        <p:spPr>
          <a:xfrm>
            <a:off x="548640" y="731520"/>
            <a:ext cx="7315200" cy="457200"/>
          </a:xfrm>
        </p:spPr>
        <p:txBody>
          <a:bodyPr rIns="91440"/>
          <a:lstStyle/>
          <a:p>
            <a:r>
              <a:rPr lang="en-US" dirty="0"/>
              <a:t>Header w/table</a:t>
            </a:r>
          </a:p>
        </p:txBody>
      </p:sp>
      <p:sp>
        <p:nvSpPr>
          <p:cNvPr id="15" name="Rectangle 14">
            <a:extLst>
              <a:ext uri="{FF2B5EF4-FFF2-40B4-BE49-F238E27FC236}">
                <a16:creationId xmlns:a16="http://schemas.microsoft.com/office/drawing/2014/main" id="{A18331F1-7AA5-AA45-860A-29F70BCFED1D}"/>
              </a:ext>
            </a:extLst>
          </p:cNvPr>
          <p:cNvSpPr/>
          <p:nvPr userDrawn="1"/>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1A912E31-99DA-DB4D-AD95-91DA05F173DA}"/>
              </a:ext>
            </a:extLst>
          </p:cNvPr>
          <p:cNvSpPr>
            <a:spLocks noGrp="1"/>
          </p:cNvSpPr>
          <p:nvPr>
            <p:ph type="tbl" sz="quarter" idx="13"/>
          </p:nvPr>
        </p:nvSpPr>
        <p:spPr>
          <a:xfrm>
            <a:off x="1028700" y="1737360"/>
            <a:ext cx="6858000" cy="2194560"/>
          </a:xfrm>
        </p:spPr>
        <p:txBody>
          <a:bodyPr lIns="0" tIns="0" anchor="t" anchorCtr="0"/>
          <a:lstStyle>
            <a:lvl1pPr algn="ctr">
              <a:defRPr/>
            </a:lvl1pPr>
          </a:lstStyle>
          <a:p>
            <a:r>
              <a:rPr lang="en-US"/>
              <a:t>Click icon to add table</a:t>
            </a:r>
            <a:endParaRPr lang="en-US" dirty="0"/>
          </a:p>
        </p:txBody>
      </p:sp>
    </p:spTree>
    <p:extLst>
      <p:ext uri="{BB962C8B-B14F-4D97-AF65-F5344CB8AC3E}">
        <p14:creationId xmlns:p14="http://schemas.microsoft.com/office/powerpoint/2010/main" val="79588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image" Target="../media/image6.sv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587"/>
            </a:gs>
            <a:gs pos="100000">
              <a:srgbClr val="5295C9"/>
            </a:gs>
            <a:gs pos="88000">
              <a:srgbClr val="2774AE"/>
            </a:gs>
          </a:gsLst>
          <a:lin ang="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428D7E0-95BD-D74C-ACFA-E0C11E94A1A1}"/>
              </a:ext>
            </a:extLst>
          </p:cNvPr>
          <p:cNvSpPr/>
          <p:nvPr userDrawn="1"/>
        </p:nvSpPr>
        <p:spPr>
          <a:xfrm>
            <a:off x="-1646" y="4584495"/>
            <a:ext cx="9144000" cy="57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50920" y="731519"/>
            <a:ext cx="7315200" cy="510140"/>
          </a:xfrm>
          <a:prstGeom prst="rect">
            <a:avLst/>
          </a:prstGeom>
        </p:spPr>
        <p:txBody>
          <a:bodyPr vert="horz" lIns="91440" tIns="45720" rIns="91440" bIns="4572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550920" y="1737360"/>
            <a:ext cx="7315200" cy="1175771"/>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endParaRPr lang="en-US" dirty="0"/>
          </a:p>
        </p:txBody>
      </p:sp>
      <p:sp>
        <p:nvSpPr>
          <p:cNvPr id="6" name="Slide Number Placeholder 5"/>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
        <p:nvSpPr>
          <p:cNvPr id="29" name="Text Placeholder 39">
            <a:extLst>
              <a:ext uri="{FF2B5EF4-FFF2-40B4-BE49-F238E27FC236}">
                <a16:creationId xmlns:a16="http://schemas.microsoft.com/office/drawing/2014/main" id="{04A55086-747F-6A4E-8290-A2A47A7A1673}"/>
              </a:ext>
            </a:extLst>
          </p:cNvPr>
          <p:cNvSpPr txBox="1">
            <a:spLocks/>
          </p:cNvSpPr>
          <p:nvPr/>
        </p:nvSpPr>
        <p:spPr>
          <a:xfrm>
            <a:off x="3779996" y="4832450"/>
            <a:ext cx="1706404" cy="141577"/>
          </a:xfrm>
          <a:prstGeom prst="rect">
            <a:avLst/>
          </a:prstGeom>
        </p:spPr>
        <p:txBody>
          <a:bodyPr wrap="square" lIns="0" tIns="9144" bIns="9144"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2774AE"/>
                </a:solidFill>
              </a:rPr>
              <a:t>New Student Advisor Training 2025</a:t>
            </a:r>
          </a:p>
        </p:txBody>
      </p:sp>
      <p:pic>
        <p:nvPicPr>
          <p:cNvPr id="31" name="molecule trio">
            <a:extLst>
              <a:ext uri="{FF2B5EF4-FFF2-40B4-BE49-F238E27FC236}">
                <a16:creationId xmlns:a16="http://schemas.microsoft.com/office/drawing/2014/main" id="{028E5C49-C5E2-EA47-9BEC-02A1D1C1B1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0080" y="1405890"/>
            <a:ext cx="507248" cy="144928"/>
          </a:xfrm>
          <a:prstGeom prst="rect">
            <a:avLst/>
          </a:prstGeom>
        </p:spPr>
      </p:pic>
      <p:pic>
        <p:nvPicPr>
          <p:cNvPr id="8" name="Picture 7">
            <a:extLst>
              <a:ext uri="{FF2B5EF4-FFF2-40B4-BE49-F238E27FC236}">
                <a16:creationId xmlns:a16="http://schemas.microsoft.com/office/drawing/2014/main" id="{4AC82EAC-7897-4A48-B3FA-15DDCEA568DE}"/>
              </a:ext>
            </a:extLst>
          </p:cNvPr>
          <p:cNvPicPr>
            <a:picLocks noChangeAspect="1"/>
          </p:cNvPicPr>
          <p:nvPr userDrawn="1"/>
        </p:nvPicPr>
        <p:blipFill>
          <a:blip r:embed="rId16"/>
          <a:stretch>
            <a:fillRect/>
          </a:stretch>
        </p:blipFill>
        <p:spPr>
          <a:xfrm>
            <a:off x="-38810" y="4569481"/>
            <a:ext cx="2432307" cy="667513"/>
          </a:xfrm>
          <a:prstGeom prst="rect">
            <a:avLst/>
          </a:prstGeom>
        </p:spPr>
      </p:pic>
    </p:spTree>
    <p:extLst>
      <p:ext uri="{BB962C8B-B14F-4D97-AF65-F5344CB8AC3E}">
        <p14:creationId xmlns:p14="http://schemas.microsoft.com/office/powerpoint/2010/main" val="250317793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41" r:id="rId11"/>
    <p:sldLayoutId id="2147483846" r:id="rId12"/>
  </p:sldLayoutIdLst>
  <p:hf hdr="0" ftr="0"/>
  <p:txStyles>
    <p:titleStyle>
      <a:lvl1pPr algn="l" defTabSz="6858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4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4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4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4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4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587"/>
            </a:gs>
            <a:gs pos="88000">
              <a:srgbClr val="2774AE"/>
            </a:gs>
            <a:gs pos="100000">
              <a:srgbClr val="5295C9"/>
            </a:gs>
          </a:gsLst>
          <a:lin ang="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F44152-2D7B-6F43-98DB-D6FADE081BB7}"/>
              </a:ext>
            </a:extLst>
          </p:cNvPr>
          <p:cNvSpPr/>
          <p:nvPr userDrawn="1"/>
        </p:nvSpPr>
        <p:spPr>
          <a:xfrm>
            <a:off x="0" y="4572191"/>
            <a:ext cx="9144000" cy="57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50920" y="731520"/>
            <a:ext cx="3200400" cy="9144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550920" y="2194560"/>
            <a:ext cx="3200400" cy="1282402"/>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B62BBF86-F4BB-A248-BB1E-09F63CC35D90}" type="datetime4">
              <a:rPr lang="en-US" smtClean="0"/>
              <a:t>June 30, 2025</a:t>
            </a:fld>
            <a:endParaRPr lang="en-US" dirty="0"/>
          </a:p>
        </p:txBody>
      </p:sp>
      <p:sp>
        <p:nvSpPr>
          <p:cNvPr id="6" name="Slide Number Placeholder 5"/>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
        <p:nvSpPr>
          <p:cNvPr id="9" name="Department name placeholder">
            <a:extLst>
              <a:ext uri="{FF2B5EF4-FFF2-40B4-BE49-F238E27FC236}">
                <a16:creationId xmlns:a16="http://schemas.microsoft.com/office/drawing/2014/main" id="{9BBED225-1B9B-A24F-95C5-AD96E77EE3E2}"/>
              </a:ext>
            </a:extLst>
          </p:cNvPr>
          <p:cNvSpPr txBox="1"/>
          <p:nvPr/>
        </p:nvSpPr>
        <p:spPr>
          <a:xfrm>
            <a:off x="1024128" y="4828032"/>
            <a:ext cx="2651760" cy="137160"/>
          </a:xfrm>
          <a:prstGeom prst="rect">
            <a:avLst/>
          </a:prstGeom>
          <a:noFill/>
        </p:spPr>
        <p:txBody>
          <a:bodyPr wrap="square" lIns="0" tIns="4572" bIns="4572" rtlCol="0" anchor="b" anchorCtr="0">
            <a:spAutoFit/>
          </a:bodyPr>
          <a:lstStyle/>
          <a:p>
            <a:pPr algn="l"/>
            <a:r>
              <a:rPr lang="en-US" sz="800" dirty="0">
                <a:solidFill>
                  <a:srgbClr val="2774AE"/>
                </a:solidFill>
              </a:rPr>
              <a:t>Department Name (edit in Slide Master)</a:t>
            </a:r>
          </a:p>
        </p:txBody>
      </p:sp>
      <p:sp>
        <p:nvSpPr>
          <p:cNvPr id="29" name="Title Placeholder">
            <a:extLst>
              <a:ext uri="{FF2B5EF4-FFF2-40B4-BE49-F238E27FC236}">
                <a16:creationId xmlns:a16="http://schemas.microsoft.com/office/drawing/2014/main" id="{04A55086-747F-6A4E-8290-A2A47A7A1673}"/>
              </a:ext>
            </a:extLst>
          </p:cNvPr>
          <p:cNvSpPr txBox="1">
            <a:spLocks/>
          </p:cNvSpPr>
          <p:nvPr/>
        </p:nvSpPr>
        <p:spPr>
          <a:xfrm>
            <a:off x="3749040" y="4828032"/>
            <a:ext cx="2926080" cy="141577"/>
          </a:xfrm>
          <a:prstGeom prst="rect">
            <a:avLst/>
          </a:prstGeom>
        </p:spPr>
        <p:txBody>
          <a:bodyPr wrap="square" lIns="0" tIns="9144" bIns="9144"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2774AE"/>
                </a:solidFill>
              </a:rPr>
              <a:t>Presentation Title (edit in Slide Master)</a:t>
            </a:r>
          </a:p>
        </p:txBody>
      </p:sp>
      <p:pic>
        <p:nvPicPr>
          <p:cNvPr id="32" name="Logo">
            <a:extLst>
              <a:ext uri="{FF2B5EF4-FFF2-40B4-BE49-F238E27FC236}">
                <a16:creationId xmlns:a16="http://schemas.microsoft.com/office/drawing/2014/main" id="{754356CA-9599-BB41-AC0C-C4167408CD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4800600"/>
            <a:ext cx="423229" cy="136525"/>
          </a:xfrm>
          <a:prstGeom prst="rect">
            <a:avLst/>
          </a:prstGeom>
        </p:spPr>
      </p:pic>
      <p:pic>
        <p:nvPicPr>
          <p:cNvPr id="11" name="molecule trio">
            <a:extLst>
              <a:ext uri="{FF2B5EF4-FFF2-40B4-BE49-F238E27FC236}">
                <a16:creationId xmlns:a16="http://schemas.microsoft.com/office/drawing/2014/main" id="{4A724784-AB7F-7C40-B102-564A387DE2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080" y="1828800"/>
            <a:ext cx="507248" cy="144928"/>
          </a:xfrm>
          <a:prstGeom prst="rect">
            <a:avLst/>
          </a:prstGeom>
        </p:spPr>
      </p:pic>
    </p:spTree>
    <p:extLst>
      <p:ext uri="{BB962C8B-B14F-4D97-AF65-F5344CB8AC3E}">
        <p14:creationId xmlns:p14="http://schemas.microsoft.com/office/powerpoint/2010/main" val="2002982558"/>
      </p:ext>
    </p:extLst>
  </p:cSld>
  <p:clrMap bg1="lt1" tx1="dk1" bg2="lt2" tx2="dk2" accent1="accent1" accent2="accent2" accent3="accent3" accent4="accent4" accent5="accent5" accent6="accent6" hlink="hlink" folHlink="folHlink"/>
  <p:sldLayoutIdLst>
    <p:sldLayoutId id="2147483837" r:id="rId1"/>
    <p:sldLayoutId id="2147483843" r:id="rId2"/>
    <p:sldLayoutId id="2147483844" r:id="rId3"/>
    <p:sldLayoutId id="2147483840" r:id="rId4"/>
  </p:sldLayoutIdLst>
  <p:hf hdr="0" ftr="0"/>
  <p:txStyles>
    <p:titleStyle>
      <a:lvl1pPr algn="l" defTabSz="6858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685800" rtl="0" eaLnBrk="1" latinLnBrk="0" hangingPunct="1">
        <a:lnSpc>
          <a:spcPct val="100000"/>
        </a:lnSpc>
        <a:spcBef>
          <a:spcPts val="750"/>
        </a:spcBef>
        <a:buFont typeface="Arial" panose="020B0604020202020204" pitchFamily="34" charset="0"/>
        <a:buNone/>
        <a:defRPr sz="14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4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4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4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4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lscore.ucla.edu/"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F3418-DABC-1E4C-A545-A69F5B918898}"/>
              </a:ext>
            </a:extLst>
          </p:cNvPr>
          <p:cNvSpPr>
            <a:spLocks noGrp="1"/>
          </p:cNvSpPr>
          <p:nvPr>
            <p:ph type="ctrTitle"/>
          </p:nvPr>
        </p:nvSpPr>
        <p:spPr>
          <a:xfrm>
            <a:off x="640080" y="3291840"/>
            <a:ext cx="7223760" cy="553998"/>
          </a:xfrm>
        </p:spPr>
        <p:txBody>
          <a:bodyPr/>
          <a:lstStyle/>
          <a:p>
            <a:r>
              <a:rPr lang="en-US" dirty="0"/>
              <a:t>New Student Advisor Training</a:t>
            </a:r>
          </a:p>
        </p:txBody>
      </p:sp>
      <p:sp>
        <p:nvSpPr>
          <p:cNvPr id="5" name="Text Placeholder 4">
            <a:extLst>
              <a:ext uri="{FF2B5EF4-FFF2-40B4-BE49-F238E27FC236}">
                <a16:creationId xmlns:a16="http://schemas.microsoft.com/office/drawing/2014/main" id="{7D12BDB2-6367-E14C-8065-8958C1451A01}"/>
              </a:ext>
            </a:extLst>
          </p:cNvPr>
          <p:cNvSpPr>
            <a:spLocks noGrp="1"/>
          </p:cNvSpPr>
          <p:nvPr>
            <p:ph type="body" sz="quarter" idx="19"/>
          </p:nvPr>
        </p:nvSpPr>
        <p:spPr>
          <a:xfrm>
            <a:off x="640078" y="4294727"/>
            <a:ext cx="8122921" cy="364202"/>
          </a:xfrm>
        </p:spPr>
        <p:txBody>
          <a:bodyPr/>
          <a:lstStyle/>
          <a:p>
            <a:pPr>
              <a:lnSpc>
                <a:spcPct val="150000"/>
              </a:lnSpc>
              <a:spcBef>
                <a:spcPts val="0"/>
              </a:spcBef>
            </a:pPr>
            <a:r>
              <a:rPr lang="en-US" sz="1800" b="1" dirty="0"/>
              <a:t>Maggie Schmall </a:t>
            </a:r>
            <a:r>
              <a:rPr lang="en-US" sz="1800" dirty="0"/>
              <a:t>and</a:t>
            </a:r>
            <a:r>
              <a:rPr lang="en-US" sz="1800" b="1" dirty="0"/>
              <a:t> Jason Giron</a:t>
            </a:r>
            <a:r>
              <a:rPr lang="en-US" sz="1800" dirty="0"/>
              <a:t>, Student Service Advisors</a:t>
            </a:r>
          </a:p>
        </p:txBody>
      </p:sp>
      <p:sp>
        <p:nvSpPr>
          <p:cNvPr id="7" name="TextBox 6">
            <a:extLst>
              <a:ext uri="{FF2B5EF4-FFF2-40B4-BE49-F238E27FC236}">
                <a16:creationId xmlns:a16="http://schemas.microsoft.com/office/drawing/2014/main" id="{57404F87-62C8-2A30-9926-1E8FE3BF4734}"/>
              </a:ext>
            </a:extLst>
          </p:cNvPr>
          <p:cNvSpPr txBox="1"/>
          <p:nvPr/>
        </p:nvSpPr>
        <p:spPr>
          <a:xfrm>
            <a:off x="200024" y="3952301"/>
            <a:ext cx="6734176" cy="307777"/>
          </a:xfrm>
          <a:prstGeom prst="rect">
            <a:avLst/>
          </a:prstGeom>
          <a:noFill/>
        </p:spPr>
        <p:txBody>
          <a:bodyPr wrap="square" lIns="457200" tIns="0" rIns="0" bIns="0" rtlCol="0">
            <a:spAutoFit/>
          </a:bodyPr>
          <a:lstStyle/>
          <a:p>
            <a:r>
              <a:rPr lang="en-US" sz="2000" b="1" dirty="0">
                <a:solidFill>
                  <a:srgbClr val="FFC72B"/>
                </a:solidFill>
              </a:rPr>
              <a:t>Molecular, Cell &amp; Developmental Biology Major</a:t>
            </a:r>
          </a:p>
        </p:txBody>
      </p:sp>
      <p:pic>
        <p:nvPicPr>
          <p:cNvPr id="11" name="Picture 10" descr="A group of Life Sciences students posing for a photo outdoors.&#10;">
            <a:extLst>
              <a:ext uri="{FF2B5EF4-FFF2-40B4-BE49-F238E27FC236}">
                <a16:creationId xmlns:a16="http://schemas.microsoft.com/office/drawing/2014/main" id="{CB9AD51E-AD12-916B-FB6B-C0CA78685B1E}"/>
              </a:ext>
            </a:extLst>
          </p:cNvPr>
          <p:cNvPicPr>
            <a:picLocks noChangeAspect="1"/>
          </p:cNvPicPr>
          <p:nvPr/>
        </p:nvPicPr>
        <p:blipFill>
          <a:blip r:embed="rId2"/>
          <a:srcRect l="23536" t="25597" r="19247" b="16730"/>
          <a:stretch/>
        </p:blipFill>
        <p:spPr>
          <a:xfrm>
            <a:off x="3597129" y="1270112"/>
            <a:ext cx="2356429" cy="1583097"/>
          </a:xfrm>
          <a:prstGeom prst="roundRect">
            <a:avLst/>
          </a:prstGeom>
        </p:spPr>
      </p:pic>
      <p:pic>
        <p:nvPicPr>
          <p:cNvPr id="13" name="Picture 12" descr="In a science laboratory setting, a student in a white lab coat carefully examines a specimen slide while wearing protective gloves. Dean Johnson in a blue lab coat stands beside them, providing guidance and supervision. The image captures a hands-on learning moment.&#10;">
            <a:extLst>
              <a:ext uri="{FF2B5EF4-FFF2-40B4-BE49-F238E27FC236}">
                <a16:creationId xmlns:a16="http://schemas.microsoft.com/office/drawing/2014/main" id="{BEDC36D5-82AA-35F0-C540-1B280D7B296E}"/>
              </a:ext>
            </a:extLst>
          </p:cNvPr>
          <p:cNvPicPr>
            <a:picLocks noChangeAspect="1"/>
          </p:cNvPicPr>
          <p:nvPr/>
        </p:nvPicPr>
        <p:blipFill>
          <a:blip r:embed="rId3"/>
          <a:stretch>
            <a:fillRect/>
          </a:stretch>
        </p:blipFill>
        <p:spPr>
          <a:xfrm>
            <a:off x="133167" y="1270113"/>
            <a:ext cx="3364082" cy="1583097"/>
          </a:xfrm>
          <a:prstGeom prst="roundRect">
            <a:avLst/>
          </a:prstGeom>
        </p:spPr>
      </p:pic>
      <p:pic>
        <p:nvPicPr>
          <p:cNvPr id="15" name="Picture 14" descr="A diverse group of UCLA Life Sciences graduates from the Class of 2025 pose together outdoors on campus, wearing traditional black graduation gowns with blue and gold stoles.">
            <a:extLst>
              <a:ext uri="{FF2B5EF4-FFF2-40B4-BE49-F238E27FC236}">
                <a16:creationId xmlns:a16="http://schemas.microsoft.com/office/drawing/2014/main" id="{2893A65D-F745-2236-A4AF-8BC05DDF1DDB}"/>
              </a:ext>
            </a:extLst>
          </p:cNvPr>
          <p:cNvPicPr>
            <a:picLocks noChangeAspect="1"/>
          </p:cNvPicPr>
          <p:nvPr/>
        </p:nvPicPr>
        <p:blipFill>
          <a:blip r:embed="rId4"/>
          <a:stretch>
            <a:fillRect/>
          </a:stretch>
        </p:blipFill>
        <p:spPr>
          <a:xfrm>
            <a:off x="6034711" y="1255325"/>
            <a:ext cx="2976122" cy="1583096"/>
          </a:xfrm>
          <a:prstGeom prst="roundRect">
            <a:avLst/>
          </a:prstGeom>
        </p:spPr>
      </p:pic>
      <p:pic>
        <p:nvPicPr>
          <p:cNvPr id="3" name="Picture 2">
            <a:extLst>
              <a:ext uri="{FF2B5EF4-FFF2-40B4-BE49-F238E27FC236}">
                <a16:creationId xmlns:a16="http://schemas.microsoft.com/office/drawing/2014/main" id="{9D9DFFE8-34BD-4EF8-8CA5-481904AED8E4}"/>
              </a:ext>
            </a:extLst>
          </p:cNvPr>
          <p:cNvPicPr>
            <a:picLocks noChangeAspect="1"/>
          </p:cNvPicPr>
          <p:nvPr/>
        </p:nvPicPr>
        <p:blipFill>
          <a:blip r:embed="rId5"/>
          <a:stretch>
            <a:fillRect/>
          </a:stretch>
        </p:blipFill>
        <p:spPr>
          <a:xfrm>
            <a:off x="138610" y="29595"/>
            <a:ext cx="4767082" cy="1274067"/>
          </a:xfrm>
          <a:prstGeom prst="rect">
            <a:avLst/>
          </a:prstGeom>
        </p:spPr>
      </p:pic>
    </p:spTree>
    <p:extLst>
      <p:ext uri="{BB962C8B-B14F-4D97-AF65-F5344CB8AC3E}">
        <p14:creationId xmlns:p14="http://schemas.microsoft.com/office/powerpoint/2010/main" val="2795287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27E34-B62B-445F-92CA-BEA8A57204AF}"/>
              </a:ext>
            </a:extLst>
          </p:cNvPr>
          <p:cNvSpPr>
            <a:spLocks noGrp="1"/>
          </p:cNvSpPr>
          <p:nvPr>
            <p:ph type="dt" sz="half" idx="10"/>
          </p:nvPr>
        </p:nvSpPr>
        <p:spPr/>
        <p:txBody>
          <a:bodyPr/>
          <a:lstStyle/>
          <a:p>
            <a:fld id="{B067B6A3-1979-D342-8A00-E4ED3903859D}" type="datetime4">
              <a:rPr lang="en-US" smtClean="0"/>
              <a:t>June 30, 2025</a:t>
            </a:fld>
            <a:endParaRPr lang="en-US"/>
          </a:p>
        </p:txBody>
      </p:sp>
      <p:sp>
        <p:nvSpPr>
          <p:cNvPr id="3" name="Slide Number Placeholder 2">
            <a:extLst>
              <a:ext uri="{FF2B5EF4-FFF2-40B4-BE49-F238E27FC236}">
                <a16:creationId xmlns:a16="http://schemas.microsoft.com/office/drawing/2014/main" id="{CE50C015-405F-47CB-9F86-888DCC045A1D}"/>
              </a:ext>
            </a:extLst>
          </p:cNvPr>
          <p:cNvSpPr>
            <a:spLocks noGrp="1"/>
          </p:cNvSpPr>
          <p:nvPr>
            <p:ph type="sldNum" sz="quarter" idx="11"/>
          </p:nvPr>
        </p:nvSpPr>
        <p:spPr/>
        <p:txBody>
          <a:bodyPr/>
          <a:lstStyle/>
          <a:p>
            <a:fld id="{8368066F-241F-DA46-A244-6F6C08E1BFA8}" type="slidenum">
              <a:rPr lang="en-US" smtClean="0"/>
              <a:pPr/>
              <a:t>10</a:t>
            </a:fld>
            <a:endParaRPr lang="en-US"/>
          </a:p>
        </p:txBody>
      </p:sp>
      <p:sp>
        <p:nvSpPr>
          <p:cNvPr id="5" name="Title 4">
            <a:extLst>
              <a:ext uri="{FF2B5EF4-FFF2-40B4-BE49-F238E27FC236}">
                <a16:creationId xmlns:a16="http://schemas.microsoft.com/office/drawing/2014/main" id="{F89743D2-1DF7-4634-B74B-A8A6CEA3D8A3}"/>
              </a:ext>
            </a:extLst>
          </p:cNvPr>
          <p:cNvSpPr>
            <a:spLocks noGrp="1"/>
          </p:cNvSpPr>
          <p:nvPr>
            <p:ph type="title"/>
          </p:nvPr>
        </p:nvSpPr>
        <p:spPr>
          <a:xfrm>
            <a:off x="125351" y="178654"/>
            <a:ext cx="7315200" cy="507831"/>
          </a:xfrm>
        </p:spPr>
        <p:txBody>
          <a:bodyPr/>
          <a:lstStyle/>
          <a:p>
            <a:r>
              <a:rPr lang="en-US" dirty="0"/>
              <a:t>Mathematics Series (continued)</a:t>
            </a:r>
          </a:p>
        </p:txBody>
      </p:sp>
      <p:graphicFrame>
        <p:nvGraphicFramePr>
          <p:cNvPr id="13" name="Table Placeholder 6">
            <a:extLst>
              <a:ext uri="{FF2B5EF4-FFF2-40B4-BE49-F238E27FC236}">
                <a16:creationId xmlns:a16="http://schemas.microsoft.com/office/drawing/2014/main" id="{ADCBBB26-A38B-4987-83DA-C27F106D7FB9}"/>
              </a:ext>
            </a:extLst>
          </p:cNvPr>
          <p:cNvGraphicFramePr>
            <a:graphicFrameLocks noGrp="1"/>
          </p:cNvGraphicFramePr>
          <p:nvPr>
            <p:ph type="tbl" sz="quarter" idx="13"/>
            <p:extLst>
              <p:ext uri="{D42A27DB-BD31-4B8C-83A1-F6EECF244321}">
                <p14:modId xmlns:p14="http://schemas.microsoft.com/office/powerpoint/2010/main" val="843414014"/>
              </p:ext>
            </p:extLst>
          </p:nvPr>
        </p:nvGraphicFramePr>
        <p:xfrm>
          <a:off x="1536526" y="873001"/>
          <a:ext cx="6875585" cy="3303231"/>
        </p:xfrm>
        <a:graphic>
          <a:graphicData uri="http://schemas.openxmlformats.org/drawingml/2006/table">
            <a:tbl>
              <a:tblPr firstRow="1">
                <a:tableStyleId>{5C22544A-7EE6-4342-B048-85BDC9FD1C3A}</a:tableStyleId>
              </a:tblPr>
              <a:tblGrid>
                <a:gridCol w="3285002">
                  <a:extLst>
                    <a:ext uri="{9D8B030D-6E8A-4147-A177-3AD203B41FA5}">
                      <a16:colId xmlns:a16="http://schemas.microsoft.com/office/drawing/2014/main" val="3871567158"/>
                    </a:ext>
                  </a:extLst>
                </a:gridCol>
                <a:gridCol w="381977">
                  <a:extLst>
                    <a:ext uri="{9D8B030D-6E8A-4147-A177-3AD203B41FA5}">
                      <a16:colId xmlns:a16="http://schemas.microsoft.com/office/drawing/2014/main" val="217651101"/>
                    </a:ext>
                  </a:extLst>
                </a:gridCol>
                <a:gridCol w="3208606">
                  <a:extLst>
                    <a:ext uri="{9D8B030D-6E8A-4147-A177-3AD203B41FA5}">
                      <a16:colId xmlns:a16="http://schemas.microsoft.com/office/drawing/2014/main" val="324501064"/>
                    </a:ext>
                  </a:extLst>
                </a:gridCol>
              </a:tblGrid>
              <a:tr h="324897">
                <a:tc>
                  <a:txBody>
                    <a:bodyPr/>
                    <a:lstStyle/>
                    <a:p>
                      <a:pPr algn="l"/>
                      <a:r>
                        <a:rPr lang="en-US" sz="1400" dirty="0">
                          <a:solidFill>
                            <a:srgbClr val="2774AE"/>
                          </a:solidFill>
                        </a:rPr>
                        <a:t>Life</a:t>
                      </a:r>
                      <a:r>
                        <a:rPr lang="en-US" sz="1400" baseline="0" dirty="0">
                          <a:solidFill>
                            <a:srgbClr val="2774AE"/>
                          </a:solidFill>
                        </a:rPr>
                        <a:t> Science Series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rowSpan="4">
                  <a:txBody>
                    <a:bodyPr/>
                    <a:lstStyle/>
                    <a:p>
                      <a:pPr algn="ctr"/>
                      <a:r>
                        <a:rPr lang="en-US" sz="1200" dirty="0">
                          <a:solidFill>
                            <a:srgbClr val="2774AE"/>
                          </a:solidFill>
                        </a:rPr>
                        <a:t>OR</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a:r>
                        <a:rPr lang="en-US" sz="1400" dirty="0">
                          <a:solidFill>
                            <a:srgbClr val="2774AE"/>
                          </a:solidFill>
                        </a:rPr>
                        <a:t>Physical Science Series</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791937">
                <a:tc>
                  <a:txBody>
                    <a:bodyPr/>
                    <a:lstStyle/>
                    <a:p>
                      <a:pPr rtl="0"/>
                      <a:r>
                        <a:rPr lang="en-US" sz="1200" b="1" i="0" u="none" strike="noStrike" kern="1200" dirty="0">
                          <a:solidFill>
                            <a:schemeClr val="dk1"/>
                          </a:solidFill>
                          <a:effectLst/>
                          <a:latin typeface="+mn-lt"/>
                          <a:ea typeface="+mn-ea"/>
                          <a:cs typeface="+mn-cs"/>
                        </a:rPr>
                        <a:t>MATH 3A – Calculus for Life Science Students (4)</a:t>
                      </a:r>
                      <a:endParaRPr lang="en-US" sz="1200" dirty="0">
                        <a:effectLst/>
                      </a:endParaRPr>
                    </a:p>
                    <a:p>
                      <a:pPr rtl="0"/>
                      <a:r>
                        <a:rPr lang="en-US" sz="1050" kern="1200" dirty="0">
                          <a:solidFill>
                            <a:schemeClr val="dk1"/>
                          </a:solidFill>
                          <a:effectLst/>
                          <a:latin typeface="+mn-lt"/>
                          <a:ea typeface="+mn-ea"/>
                          <a:cs typeface="+mn-cs"/>
                        </a:rPr>
                        <a:t>Preparation: 3.5 years of HS math (including trigonometry) Requisite: Math Diagnostic Test Score of 48 or better or Course 1 (grade of C- or better)</a:t>
                      </a:r>
                      <a:endParaRPr lang="en-US" sz="105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vMerge="1">
                  <a:txBody>
                    <a:bodyPr/>
                    <a:lstStyle/>
                    <a:p>
                      <a:pPr algn="ctr"/>
                      <a:endParaRPr lang="en-US" sz="1400" b="1" dirty="0">
                        <a:solidFill>
                          <a:srgbClr val="2774AE"/>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rgbClr val="FFFFFF"/>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MATH 31A(H)(L) – Differential &amp; Integral Calculus (Honors)</a:t>
                      </a:r>
                      <a:r>
                        <a:rPr lang="en-US" sz="1200" b="1" i="0" u="none" strike="noStrike" kern="1200" baseline="0" dirty="0">
                          <a:solidFill>
                            <a:schemeClr val="dk1"/>
                          </a:solidFill>
                          <a:effectLst/>
                          <a:latin typeface="+mn-lt"/>
                          <a:ea typeface="+mn-ea"/>
                          <a:cs typeface="+mn-cs"/>
                        </a:rPr>
                        <a:t> </a:t>
                      </a:r>
                      <a:r>
                        <a:rPr lang="en-US" sz="1200" b="1" i="0" u="none" strike="noStrike" kern="1200" dirty="0">
                          <a:solidFill>
                            <a:schemeClr val="dk1"/>
                          </a:solidFill>
                          <a:effectLst/>
                          <a:latin typeface="+mn-lt"/>
                          <a:ea typeface="+mn-ea"/>
                          <a:cs typeface="+mn-cs"/>
                        </a:rPr>
                        <a:t> (Laboratory) (4)</a:t>
                      </a:r>
                      <a:endParaRPr lang="en-US" sz="1200" dirty="0">
                        <a:effectLst/>
                      </a:endParaRPr>
                    </a:p>
                    <a:p>
                      <a:pPr lvl="1" rtl="0"/>
                      <a:r>
                        <a:rPr lang="en-US" sz="1050" b="0" i="0" u="none" strike="noStrike" kern="1200" dirty="0">
                          <a:solidFill>
                            <a:schemeClr val="dk1"/>
                          </a:solidFill>
                          <a:effectLst/>
                          <a:latin typeface="+mn-lt"/>
                          <a:ea typeface="+mn-ea"/>
                          <a:cs typeface="+mn-cs"/>
                        </a:rPr>
                        <a:t>Preparation: 3.5 years of HS math (Including coordinate geometry and trigonometry)</a:t>
                      </a:r>
                    </a:p>
                    <a:p>
                      <a:pPr lvl="1" rtl="0"/>
                      <a:r>
                        <a:rPr lang="en-US" sz="1050" b="0" i="0" u="none" strike="noStrike" kern="1200" dirty="0">
                          <a:solidFill>
                            <a:schemeClr val="dk1"/>
                          </a:solidFill>
                          <a:effectLst/>
                          <a:latin typeface="+mn-lt"/>
                          <a:ea typeface="+mn-ea"/>
                          <a:cs typeface="+mn-cs"/>
                        </a:rPr>
                        <a:t>Requisite: Successful completion of Math Diagnostic Test or Course 1 (grade of C- or better)</a:t>
                      </a:r>
                      <a:endParaRPr lang="en-US" sz="105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791937">
                <a:tc>
                  <a:txBody>
                    <a:bodyPr/>
                    <a:lstStyle/>
                    <a:p>
                      <a:pPr rtl="0"/>
                      <a:r>
                        <a:rPr lang="en-US" sz="1200" b="1" i="0" u="none" strike="noStrike" kern="1200" dirty="0">
                          <a:solidFill>
                            <a:schemeClr val="dk1"/>
                          </a:solidFill>
                          <a:effectLst/>
                          <a:latin typeface="+mn-lt"/>
                          <a:ea typeface="+mn-ea"/>
                          <a:cs typeface="+mn-cs"/>
                        </a:rPr>
                        <a:t>MATH 3B – Calculus for Life Science Students (4)</a:t>
                      </a:r>
                      <a:endParaRPr lang="en-US" sz="1200" dirty="0">
                        <a:effectLst/>
                      </a:endParaRPr>
                    </a:p>
                    <a:p>
                      <a:pPr rtl="0"/>
                      <a:r>
                        <a:rPr lang="en-US" sz="1050" b="0" i="0" u="none" strike="noStrike" kern="1200" dirty="0">
                          <a:solidFill>
                            <a:schemeClr val="dk1"/>
                          </a:solidFill>
                          <a:effectLst/>
                          <a:latin typeface="+mn-lt"/>
                          <a:ea typeface="+mn-ea"/>
                          <a:cs typeface="+mn-cs"/>
                        </a:rPr>
                        <a:t>Prerequisite: Math 3A or 31A (grade C- or better)</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MATH 31B(H) – Integration &amp; Infinite Series (Honors) (4)</a:t>
                      </a:r>
                      <a:endParaRPr lang="en-US" sz="1200" dirty="0">
                        <a:effectLst/>
                      </a:endParaRPr>
                    </a:p>
                    <a:p>
                      <a:pPr lvl="1" rtl="0"/>
                      <a:r>
                        <a:rPr lang="en-US" sz="1050" b="0" i="0" u="none" strike="noStrike" kern="1200" dirty="0">
                          <a:solidFill>
                            <a:schemeClr val="dk1"/>
                          </a:solidFill>
                          <a:effectLst/>
                          <a:latin typeface="+mn-lt"/>
                          <a:ea typeface="+mn-ea"/>
                          <a:cs typeface="+mn-cs"/>
                        </a:rPr>
                        <a:t>Prerequisite: MATH 31A (grade of C- or better)</a:t>
                      </a:r>
                      <a:endParaRPr lang="en-US" sz="105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r h="791937">
                <a:tc>
                  <a:txBody>
                    <a:bodyPr/>
                    <a:lstStyle/>
                    <a:p>
                      <a:pPr rtl="0"/>
                      <a:r>
                        <a:rPr lang="en-US" sz="1200" b="1" i="0" u="none" strike="noStrike" kern="1200" dirty="0">
                          <a:solidFill>
                            <a:schemeClr val="dk1"/>
                          </a:solidFill>
                          <a:effectLst/>
                          <a:latin typeface="+mn-lt"/>
                          <a:ea typeface="+mn-ea"/>
                          <a:cs typeface="+mn-cs"/>
                        </a:rPr>
                        <a:t>MATH 3C – Ordinary Differential Equations with</a:t>
                      </a:r>
                      <a:r>
                        <a:rPr lang="en-US" sz="1200" b="0" i="0" u="none" strike="noStrike" kern="1200" baseline="0" dirty="0">
                          <a:solidFill>
                            <a:schemeClr val="dk1"/>
                          </a:solidFill>
                          <a:effectLst/>
                          <a:latin typeface="+mn-lt"/>
                          <a:ea typeface="+mn-ea"/>
                          <a:cs typeface="+mn-cs"/>
                        </a:rPr>
                        <a:t> </a:t>
                      </a:r>
                      <a:r>
                        <a:rPr lang="en-US" sz="1200" b="1" i="0" u="none" strike="noStrike" kern="1200" dirty="0">
                          <a:solidFill>
                            <a:schemeClr val="dk1"/>
                          </a:solidFill>
                          <a:effectLst/>
                          <a:latin typeface="+mn-lt"/>
                          <a:ea typeface="+mn-ea"/>
                          <a:cs typeface="+mn-cs"/>
                        </a:rPr>
                        <a:t>Linear Algebra for Life Science Students (4)</a:t>
                      </a:r>
                      <a:endParaRPr lang="en-US" sz="1200" dirty="0">
                        <a:effectLst/>
                      </a:endParaRPr>
                    </a:p>
                    <a:p>
                      <a:pPr rtl="0"/>
                      <a:r>
                        <a:rPr lang="en-US" sz="1050" b="0" i="0" u="none" strike="noStrike" kern="1200" dirty="0">
                          <a:solidFill>
                            <a:schemeClr val="dk1"/>
                          </a:solidFill>
                          <a:effectLst/>
                          <a:latin typeface="+mn-lt"/>
                          <a:ea typeface="+mn-ea"/>
                          <a:cs typeface="+mn-cs"/>
                        </a:rPr>
                        <a:t>Prerequisite: Math 3B or 31B (grade C- or better)</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MATH 32A(H) – Calculus of Several Variables (Honors) (4)</a:t>
                      </a:r>
                      <a:endParaRPr lang="en-US" sz="1200" dirty="0">
                        <a:effectLst/>
                      </a:endParaRPr>
                    </a:p>
                    <a:p>
                      <a:pPr lvl="1" rtl="0"/>
                      <a:r>
                        <a:rPr lang="en-US" sz="1050" b="0" i="0" u="none" strike="noStrike" kern="1200" dirty="0">
                          <a:solidFill>
                            <a:schemeClr val="dk1"/>
                          </a:solidFill>
                          <a:effectLst/>
                          <a:latin typeface="+mn-lt"/>
                          <a:ea typeface="+mn-ea"/>
                          <a:cs typeface="+mn-cs"/>
                        </a:rPr>
                        <a:t>Prerequisite: MATH 31A (grade of C- or better)</a:t>
                      </a:r>
                      <a:endParaRPr lang="en-US" sz="105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9758339"/>
                  </a:ext>
                </a:extLst>
              </a:tr>
            </a:tbl>
          </a:graphicData>
        </a:graphic>
      </p:graphicFrame>
      <p:pic>
        <p:nvPicPr>
          <p:cNvPr id="14" name="Picture 13">
            <a:extLst>
              <a:ext uri="{FF2B5EF4-FFF2-40B4-BE49-F238E27FC236}">
                <a16:creationId xmlns:a16="http://schemas.microsoft.com/office/drawing/2014/main" id="{3031CCAB-2D7E-4F5E-9F14-CADB1D8A44FF}"/>
              </a:ext>
            </a:extLst>
          </p:cNvPr>
          <p:cNvPicPr>
            <a:picLocks noChangeAspect="1"/>
          </p:cNvPicPr>
          <p:nvPr/>
        </p:nvPicPr>
        <p:blipFill>
          <a:blip r:embed="rId2"/>
          <a:stretch>
            <a:fillRect/>
          </a:stretch>
        </p:blipFill>
        <p:spPr>
          <a:xfrm>
            <a:off x="160379" y="734386"/>
            <a:ext cx="670560" cy="269765"/>
          </a:xfrm>
          <a:prstGeom prst="rect">
            <a:avLst/>
          </a:prstGeom>
        </p:spPr>
      </p:pic>
      <p:sp>
        <p:nvSpPr>
          <p:cNvPr id="15" name="Rectangle 14">
            <a:extLst>
              <a:ext uri="{FF2B5EF4-FFF2-40B4-BE49-F238E27FC236}">
                <a16:creationId xmlns:a16="http://schemas.microsoft.com/office/drawing/2014/main" id="{EE7A2EA3-108E-474C-B203-3E422C92845F}"/>
              </a:ext>
            </a:extLst>
          </p:cNvPr>
          <p:cNvSpPr/>
          <p:nvPr/>
        </p:nvSpPr>
        <p:spPr>
          <a:xfrm>
            <a:off x="548640" y="1354931"/>
            <a:ext cx="670560" cy="228600"/>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146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82F21A59-9502-4E9C-96CA-8D093669C9F0}" type="datetime4">
              <a:rPr lang="en-US" smtClean="0"/>
              <a:t>June 30,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11</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515526"/>
          </a:xfrm>
        </p:spPr>
        <p:txBody>
          <a:bodyPr/>
          <a:lstStyle/>
          <a:p>
            <a:r>
              <a:rPr lang="en-US" dirty="0"/>
              <a:t>Mathematics</a:t>
            </a:r>
          </a:p>
        </p:txBody>
      </p:sp>
      <p:graphicFrame>
        <p:nvGraphicFramePr>
          <p:cNvPr id="8" name="Table Placeholder 6">
            <a:extLst>
              <a:ext uri="{FF2B5EF4-FFF2-40B4-BE49-F238E27FC236}">
                <a16:creationId xmlns:a16="http://schemas.microsoft.com/office/drawing/2014/main" id="{89F6AAAA-888C-2C4E-B127-3A9BF3829718}"/>
              </a:ext>
            </a:extLst>
          </p:cNvPr>
          <p:cNvGraphicFramePr>
            <a:graphicFrameLocks/>
          </p:cNvGraphicFramePr>
          <p:nvPr>
            <p:extLst>
              <p:ext uri="{D42A27DB-BD31-4B8C-83A1-F6EECF244321}">
                <p14:modId xmlns:p14="http://schemas.microsoft.com/office/powerpoint/2010/main" val="4022166958"/>
              </p:ext>
            </p:extLst>
          </p:nvPr>
        </p:nvGraphicFramePr>
        <p:xfrm>
          <a:off x="978486" y="2116931"/>
          <a:ext cx="6858000" cy="1249680"/>
        </p:xfrm>
        <a:graphic>
          <a:graphicData uri="http://schemas.openxmlformats.org/drawingml/2006/table">
            <a:tbl>
              <a:tblPr firstRow="1">
                <a:tableStyleId>{5C22544A-7EE6-4342-B048-85BDC9FD1C3A}</a:tableStyleId>
              </a:tblPr>
              <a:tblGrid>
                <a:gridCol w="1028700">
                  <a:extLst>
                    <a:ext uri="{9D8B030D-6E8A-4147-A177-3AD203B41FA5}">
                      <a16:colId xmlns:a16="http://schemas.microsoft.com/office/drawing/2014/main" val="3871567158"/>
                    </a:ext>
                  </a:extLst>
                </a:gridCol>
                <a:gridCol w="3022014">
                  <a:extLst>
                    <a:ext uri="{9D8B030D-6E8A-4147-A177-3AD203B41FA5}">
                      <a16:colId xmlns:a16="http://schemas.microsoft.com/office/drawing/2014/main" val="217651101"/>
                    </a:ext>
                  </a:extLst>
                </a:gridCol>
                <a:gridCol w="2807286">
                  <a:extLst>
                    <a:ext uri="{9D8B030D-6E8A-4147-A177-3AD203B41FA5}">
                      <a16:colId xmlns:a16="http://schemas.microsoft.com/office/drawing/2014/main" val="324501064"/>
                    </a:ext>
                  </a:extLst>
                </a:gridCol>
              </a:tblGrid>
              <a:tr h="304800">
                <a:tc>
                  <a:txBody>
                    <a:bodyPr/>
                    <a:lstStyle/>
                    <a:p>
                      <a:pPr algn="l"/>
                      <a:r>
                        <a:rPr lang="en-US" sz="1400" dirty="0">
                          <a:solidFill>
                            <a:srgbClr val="2774AE"/>
                          </a:solidFill>
                        </a:rPr>
                        <a:t>Score</a:t>
                      </a: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a:txBody>
                    <a:bodyPr/>
                    <a:lstStyle/>
                    <a:p>
                      <a:pPr algn="ctr"/>
                      <a:r>
                        <a:rPr lang="en-US" sz="1400" dirty="0">
                          <a:solidFill>
                            <a:srgbClr val="2774AE"/>
                          </a:solidFill>
                        </a:rPr>
                        <a:t>AB</a:t>
                      </a:r>
                      <a:r>
                        <a:rPr lang="en-US" sz="1400" baseline="0" dirty="0">
                          <a:solidFill>
                            <a:srgbClr val="2774AE"/>
                          </a:solidFill>
                        </a:rPr>
                        <a:t> Exam</a:t>
                      </a: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a:txBody>
                    <a:bodyPr/>
                    <a:lstStyle/>
                    <a:p>
                      <a:pPr algn="ctr"/>
                      <a:r>
                        <a:rPr lang="en-US" sz="1400" dirty="0">
                          <a:solidFill>
                            <a:srgbClr val="2774AE"/>
                          </a:solidFill>
                        </a:rPr>
                        <a:t>BC Exam</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algn="l"/>
                      <a:r>
                        <a:rPr lang="en-US" sz="1400" dirty="0">
                          <a:solidFill>
                            <a:schemeClr val="bg1"/>
                          </a:solidFill>
                        </a:rPr>
                        <a:t>5</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lvl="1" rtl="0"/>
                      <a:r>
                        <a:rPr lang="en-US" sz="1400" b="0" i="0" u="none" strike="noStrike" kern="1200" dirty="0">
                          <a:solidFill>
                            <a:schemeClr val="dk1"/>
                          </a:solidFill>
                          <a:effectLst/>
                          <a:latin typeface="+mn-lt"/>
                          <a:ea typeface="+mn-ea"/>
                          <a:cs typeface="+mn-cs"/>
                        </a:rPr>
                        <a:t>Credit for MATH 31A</a:t>
                      </a:r>
                      <a:endParaRPr lang="en-US" sz="1400" dirty="0">
                        <a:effectLst/>
                      </a:endParaRPr>
                    </a:p>
                    <a:p>
                      <a:pPr lvl="1" rtl="0"/>
                      <a:r>
                        <a:rPr lang="en-US" sz="1400" b="1" i="0" u="none" strike="noStrike" kern="1200" dirty="0">
                          <a:solidFill>
                            <a:schemeClr val="dk1"/>
                          </a:solidFill>
                          <a:effectLst/>
                          <a:latin typeface="+mn-lt"/>
                          <a:ea typeface="+mn-ea"/>
                          <a:cs typeface="+mn-cs"/>
                          <a:sym typeface="Wingdings"/>
                        </a:rPr>
                        <a:t> </a:t>
                      </a:r>
                      <a:r>
                        <a:rPr lang="en-US" sz="1400" b="1" i="0" u="none" strike="noStrike" kern="1200" dirty="0">
                          <a:solidFill>
                            <a:schemeClr val="dk1"/>
                          </a:solidFill>
                          <a:effectLst/>
                          <a:latin typeface="+mn-lt"/>
                          <a:ea typeface="+mn-ea"/>
                          <a:cs typeface="+mn-cs"/>
                        </a:rPr>
                        <a:t>Enroll in Math 3B or 31B</a:t>
                      </a:r>
                      <a:endParaRPr lang="en-US" sz="140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lvl="1" rtl="0"/>
                      <a:r>
                        <a:rPr lang="en-US" sz="1400" b="0" i="0" u="none" strike="noStrike" kern="1200" dirty="0">
                          <a:solidFill>
                            <a:schemeClr val="dk1"/>
                          </a:solidFill>
                          <a:effectLst/>
                          <a:latin typeface="+mn-lt"/>
                          <a:ea typeface="+mn-ea"/>
                          <a:cs typeface="+mn-cs"/>
                        </a:rPr>
                        <a:t>Credit for MATH 31A, 31B</a:t>
                      </a:r>
                      <a:endParaRPr lang="en-US" sz="1400" dirty="0">
                        <a:effectLst/>
                      </a:endParaRPr>
                    </a:p>
                    <a:p>
                      <a:pPr lvl="1" rtl="0"/>
                      <a:r>
                        <a:rPr lang="en-US" sz="1400" b="1" i="0" u="none" strike="noStrike" kern="1200" dirty="0">
                          <a:solidFill>
                            <a:schemeClr val="dk1"/>
                          </a:solidFill>
                          <a:effectLst/>
                          <a:latin typeface="+mn-lt"/>
                          <a:ea typeface="+mn-ea"/>
                          <a:cs typeface="+mn-cs"/>
                          <a:sym typeface="Wingdings"/>
                        </a:rPr>
                        <a:t> </a:t>
                      </a:r>
                      <a:r>
                        <a:rPr lang="en-US" sz="1400" b="1" i="0" u="none" strike="noStrike" kern="1200" dirty="0">
                          <a:solidFill>
                            <a:schemeClr val="dk1"/>
                          </a:solidFill>
                          <a:effectLst/>
                          <a:latin typeface="+mn-lt"/>
                          <a:ea typeface="+mn-ea"/>
                          <a:cs typeface="+mn-cs"/>
                        </a:rPr>
                        <a:t>Enroll in Math 3C or 32A</a:t>
                      </a:r>
                      <a:endParaRPr lang="en-US" sz="140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365760">
                <a:tc>
                  <a:txBody>
                    <a:bodyPr/>
                    <a:lstStyle/>
                    <a:p>
                      <a:pPr algn="l"/>
                      <a:r>
                        <a:rPr lang="en-US" sz="1400" dirty="0">
                          <a:solidFill>
                            <a:schemeClr val="bg1"/>
                          </a:solidFill>
                        </a:rPr>
                        <a:t>4</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algn="l"/>
                      <a:r>
                        <a:rPr lang="en-US" sz="1400" b="0" i="0" u="none" strike="noStrike" kern="1200" dirty="0">
                          <a:solidFill>
                            <a:schemeClr val="dk1"/>
                          </a:solidFill>
                          <a:effectLst/>
                          <a:latin typeface="+mn-lt"/>
                          <a:ea typeface="+mn-ea"/>
                          <a:cs typeface="+mn-cs"/>
                        </a:rPr>
                        <a:t>No credit for Math 3 or 31 series</a:t>
                      </a: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400" b="0" i="0" u="none" strike="noStrike" kern="1200" dirty="0">
                          <a:solidFill>
                            <a:schemeClr val="dk1"/>
                          </a:solidFill>
                          <a:effectLst/>
                          <a:latin typeface="+mn-lt"/>
                          <a:ea typeface="+mn-ea"/>
                          <a:cs typeface="+mn-cs"/>
                        </a:rPr>
                        <a:t>Credit for Math 31A</a:t>
                      </a:r>
                      <a:endParaRPr lang="en-US" sz="1400" dirty="0">
                        <a:effectLst/>
                      </a:endParaRPr>
                    </a:p>
                    <a:p>
                      <a:pPr lvl="1" rtl="0"/>
                      <a:r>
                        <a:rPr lang="en-US" sz="1400" b="1" i="0" u="none" strike="noStrike" kern="1200" dirty="0">
                          <a:solidFill>
                            <a:schemeClr val="dk1"/>
                          </a:solidFill>
                          <a:effectLst/>
                          <a:latin typeface="+mn-lt"/>
                          <a:ea typeface="+mn-ea"/>
                          <a:cs typeface="+mn-cs"/>
                          <a:sym typeface="Wingdings"/>
                        </a:rPr>
                        <a:t> </a:t>
                      </a:r>
                      <a:r>
                        <a:rPr lang="en-US" sz="1400" b="1" i="0" u="none" strike="noStrike" kern="1200" dirty="0">
                          <a:solidFill>
                            <a:schemeClr val="dk1"/>
                          </a:solidFill>
                          <a:effectLst/>
                          <a:latin typeface="+mn-lt"/>
                          <a:ea typeface="+mn-ea"/>
                          <a:cs typeface="+mn-cs"/>
                        </a:rPr>
                        <a:t>Enroll in Math 3B or 31B</a:t>
                      </a:r>
                      <a:endParaRPr lang="en-US" sz="140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bl>
          </a:graphicData>
        </a:graphic>
      </p:graphicFrame>
      <p:sp>
        <p:nvSpPr>
          <p:cNvPr id="9" name="TextBox 8"/>
          <p:cNvSpPr txBox="1"/>
          <p:nvPr/>
        </p:nvSpPr>
        <p:spPr>
          <a:xfrm>
            <a:off x="581855" y="1737360"/>
            <a:ext cx="7075405" cy="215444"/>
          </a:xfrm>
          <a:prstGeom prst="rect">
            <a:avLst/>
          </a:prstGeom>
          <a:noFill/>
        </p:spPr>
        <p:txBody>
          <a:bodyPr wrap="none" lIns="457200" tIns="0" rIns="0" bIns="0" rtlCol="0">
            <a:spAutoFit/>
          </a:bodyPr>
          <a:lstStyle/>
          <a:p>
            <a:r>
              <a:rPr lang="en-US" sz="1400" dirty="0"/>
              <a:t>NOTE: AP Calculus may give you credit for either 31A or 31A and 31B – see below.</a:t>
            </a:r>
          </a:p>
        </p:txBody>
      </p:sp>
    </p:spTree>
    <p:extLst>
      <p:ext uri="{BB962C8B-B14F-4D97-AF65-F5344CB8AC3E}">
        <p14:creationId xmlns:p14="http://schemas.microsoft.com/office/powerpoint/2010/main" val="896935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C84619E2-FEA2-4259-B629-0BB87191C2B9}" type="datetime4">
              <a:rPr lang="en-US" smtClean="0"/>
              <a:t>June 30,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12</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515526"/>
          </a:xfrm>
        </p:spPr>
        <p:txBody>
          <a:bodyPr/>
          <a:lstStyle/>
          <a:p>
            <a:r>
              <a:rPr lang="en-US" dirty="0"/>
              <a:t>Math Diagnostic Test</a:t>
            </a:r>
          </a:p>
        </p:txBody>
      </p:sp>
      <p:graphicFrame>
        <p:nvGraphicFramePr>
          <p:cNvPr id="8" name="Table Placeholder 6">
            <a:extLst>
              <a:ext uri="{FF2B5EF4-FFF2-40B4-BE49-F238E27FC236}">
                <a16:creationId xmlns:a16="http://schemas.microsoft.com/office/drawing/2014/main" id="{89F6AAAA-888C-2C4E-B127-3A9BF3829718}"/>
              </a:ext>
            </a:extLst>
          </p:cNvPr>
          <p:cNvGraphicFramePr>
            <a:graphicFrameLocks/>
          </p:cNvGraphicFramePr>
          <p:nvPr>
            <p:extLst>
              <p:ext uri="{D42A27DB-BD31-4B8C-83A1-F6EECF244321}">
                <p14:modId xmlns:p14="http://schemas.microsoft.com/office/powerpoint/2010/main" val="366999047"/>
              </p:ext>
            </p:extLst>
          </p:nvPr>
        </p:nvGraphicFramePr>
        <p:xfrm>
          <a:off x="2209800" y="1735931"/>
          <a:ext cx="4800600" cy="1402080"/>
        </p:xfrm>
        <a:graphic>
          <a:graphicData uri="http://schemas.openxmlformats.org/drawingml/2006/table">
            <a:tbl>
              <a:tblPr firstRow="1">
                <a:tableStyleId>{5C22544A-7EE6-4342-B048-85BDC9FD1C3A}</a:tableStyleId>
              </a:tblPr>
              <a:tblGrid>
                <a:gridCol w="1383714">
                  <a:extLst>
                    <a:ext uri="{9D8B030D-6E8A-4147-A177-3AD203B41FA5}">
                      <a16:colId xmlns:a16="http://schemas.microsoft.com/office/drawing/2014/main" val="3871567158"/>
                    </a:ext>
                  </a:extLst>
                </a:gridCol>
                <a:gridCol w="3416886">
                  <a:extLst>
                    <a:ext uri="{9D8B030D-6E8A-4147-A177-3AD203B41FA5}">
                      <a16:colId xmlns:a16="http://schemas.microsoft.com/office/drawing/2014/main" val="217651101"/>
                    </a:ext>
                  </a:extLst>
                </a:gridCol>
              </a:tblGrid>
              <a:tr h="304800">
                <a:tc>
                  <a:txBody>
                    <a:bodyPr/>
                    <a:lstStyle/>
                    <a:p>
                      <a:pPr algn="l"/>
                      <a:r>
                        <a:rPr lang="en-US" sz="1400" dirty="0">
                          <a:solidFill>
                            <a:srgbClr val="2774AE"/>
                          </a:solidFill>
                        </a:rPr>
                        <a:t>Score</a:t>
                      </a: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a:txBody>
                    <a:bodyPr/>
                    <a:lstStyle/>
                    <a:p>
                      <a:pPr algn="ctr"/>
                      <a:r>
                        <a:rPr lang="en-US" sz="1400" dirty="0">
                          <a:solidFill>
                            <a:srgbClr val="2774AE"/>
                          </a:solidFill>
                        </a:rPr>
                        <a:t>Placement</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algn="l"/>
                      <a:r>
                        <a:rPr lang="en-US" sz="1400" b="1" dirty="0">
                          <a:solidFill>
                            <a:schemeClr val="bg1"/>
                          </a:solidFill>
                        </a:rPr>
                        <a:t>80%</a:t>
                      </a:r>
                      <a:r>
                        <a:rPr lang="en-US" sz="1400" b="1" baseline="0" dirty="0">
                          <a:solidFill>
                            <a:schemeClr val="bg1"/>
                          </a:solidFill>
                        </a:rPr>
                        <a:t> +</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lvl="1" rtl="0"/>
                      <a:r>
                        <a:rPr lang="en-US" sz="1400" b="1" dirty="0">
                          <a:effectLst/>
                        </a:rPr>
                        <a:t>MATH</a:t>
                      </a:r>
                      <a:r>
                        <a:rPr lang="en-US" sz="1400" b="1" baseline="0" dirty="0">
                          <a:effectLst/>
                        </a:rPr>
                        <a:t> 31A / MATH 3A</a:t>
                      </a:r>
                      <a:endParaRPr lang="en-US" sz="1400" b="1"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algn="l"/>
                      <a:r>
                        <a:rPr lang="en-US" sz="1400" b="1" dirty="0">
                          <a:solidFill>
                            <a:schemeClr val="bg1"/>
                          </a:solidFill>
                        </a:rPr>
                        <a:t>60</a:t>
                      </a:r>
                      <a:r>
                        <a:rPr lang="en-US" sz="1400" b="1" baseline="0" dirty="0">
                          <a:solidFill>
                            <a:schemeClr val="bg1"/>
                          </a:solidFill>
                        </a:rPr>
                        <a:t> – 80%</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algn="l"/>
                      <a:r>
                        <a:rPr lang="en-US" sz="1400" b="1" i="0" u="none" strike="noStrike" kern="1200" dirty="0">
                          <a:solidFill>
                            <a:schemeClr val="dk1"/>
                          </a:solidFill>
                          <a:effectLst/>
                          <a:latin typeface="+mn-lt"/>
                          <a:ea typeface="+mn-ea"/>
                          <a:cs typeface="+mn-cs"/>
                        </a:rPr>
                        <a:t>MATH</a:t>
                      </a:r>
                      <a:r>
                        <a:rPr lang="en-US" sz="1400" b="1" i="0" u="none" strike="noStrike" kern="1200" baseline="0" dirty="0">
                          <a:solidFill>
                            <a:schemeClr val="dk1"/>
                          </a:solidFill>
                          <a:effectLst/>
                          <a:latin typeface="+mn-lt"/>
                          <a:ea typeface="+mn-ea"/>
                          <a:cs typeface="+mn-cs"/>
                        </a:rPr>
                        <a:t> 31AL</a:t>
                      </a:r>
                      <a:endParaRPr lang="en-US" sz="1400" b="1"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algn="l"/>
                      <a:r>
                        <a:rPr lang="en-US" sz="1400" b="1" dirty="0">
                          <a:solidFill>
                            <a:schemeClr val="bg1"/>
                          </a:solidFill>
                        </a:rPr>
                        <a:t>30% +</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algn="l"/>
                      <a:r>
                        <a:rPr lang="en-US" sz="1400" b="1" dirty="0">
                          <a:solidFill>
                            <a:schemeClr val="bg1"/>
                          </a:solidFill>
                        </a:rPr>
                        <a:t>MATH 1</a:t>
                      </a: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9" name="TextBox 8"/>
          <p:cNvSpPr txBox="1"/>
          <p:nvPr/>
        </p:nvSpPr>
        <p:spPr>
          <a:xfrm>
            <a:off x="1066800" y="3488531"/>
            <a:ext cx="7281985" cy="430887"/>
          </a:xfrm>
          <a:prstGeom prst="rect">
            <a:avLst/>
          </a:prstGeom>
          <a:noFill/>
        </p:spPr>
        <p:txBody>
          <a:bodyPr wrap="square" lIns="457200" tIns="0" rIns="0" bIns="0" rtlCol="0">
            <a:spAutoFit/>
          </a:bodyPr>
          <a:lstStyle/>
          <a:p>
            <a:r>
              <a:rPr lang="en-US" sz="1400" b="1" dirty="0"/>
              <a:t>Remember that the Math for Life Science series (LIFESCI 30A, 30B, STATS 13/LIFESCI 40) </a:t>
            </a:r>
            <a:r>
              <a:rPr lang="en-US" sz="1400" b="1" u="sng" dirty="0"/>
              <a:t>does not </a:t>
            </a:r>
            <a:r>
              <a:rPr lang="en-US" sz="1400" b="1" dirty="0"/>
              <a:t>require the Math Diagnostic Test. </a:t>
            </a:r>
            <a:endParaRPr lang="en-US" sz="1400" dirty="0"/>
          </a:p>
        </p:txBody>
      </p:sp>
    </p:spTree>
    <p:extLst>
      <p:ext uri="{BB962C8B-B14F-4D97-AF65-F5344CB8AC3E}">
        <p14:creationId xmlns:p14="http://schemas.microsoft.com/office/powerpoint/2010/main" val="9662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D3ADBED3-1C05-4B39-A03C-B55401312924}" type="datetime4">
              <a:rPr lang="en-US" smtClean="0"/>
              <a:t>June 30,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13</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150446" y="182880"/>
            <a:ext cx="7315200" cy="515526"/>
          </a:xfrm>
        </p:spPr>
        <p:txBody>
          <a:bodyPr/>
          <a:lstStyle/>
          <a:p>
            <a:r>
              <a:rPr lang="en-US" dirty="0"/>
              <a:t>Physics</a:t>
            </a:r>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2370463328"/>
              </p:ext>
            </p:extLst>
          </p:nvPr>
        </p:nvGraphicFramePr>
        <p:xfrm>
          <a:off x="1981200" y="76091"/>
          <a:ext cx="6875585" cy="4393434"/>
        </p:xfrm>
        <a:graphic>
          <a:graphicData uri="http://schemas.openxmlformats.org/drawingml/2006/table">
            <a:tbl>
              <a:tblPr firstRow="1">
                <a:tableStyleId>{5C22544A-7EE6-4342-B048-85BDC9FD1C3A}</a:tableStyleId>
              </a:tblPr>
              <a:tblGrid>
                <a:gridCol w="3285002">
                  <a:extLst>
                    <a:ext uri="{9D8B030D-6E8A-4147-A177-3AD203B41FA5}">
                      <a16:colId xmlns:a16="http://schemas.microsoft.com/office/drawing/2014/main" val="3871567158"/>
                    </a:ext>
                  </a:extLst>
                </a:gridCol>
                <a:gridCol w="381977">
                  <a:extLst>
                    <a:ext uri="{9D8B030D-6E8A-4147-A177-3AD203B41FA5}">
                      <a16:colId xmlns:a16="http://schemas.microsoft.com/office/drawing/2014/main" val="217651101"/>
                    </a:ext>
                  </a:extLst>
                </a:gridCol>
                <a:gridCol w="3208606">
                  <a:extLst>
                    <a:ext uri="{9D8B030D-6E8A-4147-A177-3AD203B41FA5}">
                      <a16:colId xmlns:a16="http://schemas.microsoft.com/office/drawing/2014/main" val="324501064"/>
                    </a:ext>
                  </a:extLst>
                </a:gridCol>
              </a:tblGrid>
              <a:tr h="324897">
                <a:tc>
                  <a:txBody>
                    <a:bodyPr/>
                    <a:lstStyle/>
                    <a:p>
                      <a:pPr algn="l"/>
                      <a:r>
                        <a:rPr lang="en-US" sz="1400" dirty="0">
                          <a:solidFill>
                            <a:srgbClr val="2774AE"/>
                          </a:solidFill>
                        </a:rPr>
                        <a:t>Life</a:t>
                      </a:r>
                      <a:r>
                        <a:rPr lang="en-US" sz="1400" baseline="0" dirty="0">
                          <a:solidFill>
                            <a:srgbClr val="2774AE"/>
                          </a:solidFill>
                        </a:rPr>
                        <a:t> Science Series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rowSpan="5">
                  <a:txBody>
                    <a:bodyPr/>
                    <a:lstStyle/>
                    <a:p>
                      <a:pPr algn="ctr"/>
                      <a:r>
                        <a:rPr lang="en-US" sz="1200" dirty="0">
                          <a:solidFill>
                            <a:srgbClr val="2774AE"/>
                          </a:solidFill>
                        </a:rPr>
                        <a:t>OR</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a:r>
                        <a:rPr lang="en-US" sz="1400" dirty="0">
                          <a:solidFill>
                            <a:srgbClr val="2774AE"/>
                          </a:solidFill>
                        </a:rPr>
                        <a:t>Physical Science Series</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791937">
                <a:tc>
                  <a:txBody>
                    <a:bodyPr/>
                    <a:lstStyle/>
                    <a:p>
                      <a:pPr rtl="0"/>
                      <a:r>
                        <a:rPr lang="en-US" sz="1100" b="1" i="0" u="none" strike="noStrike" kern="1200" dirty="0">
                          <a:solidFill>
                            <a:schemeClr val="dk1"/>
                          </a:solidFill>
                          <a:effectLst/>
                          <a:latin typeface="+mn-lt"/>
                          <a:ea typeface="+mn-ea"/>
                          <a:cs typeface="+mn-cs"/>
                        </a:rPr>
                        <a:t>5A</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Physics for Life Science Majors: Mechanics and Energy (5)</a:t>
                      </a:r>
                      <a:endParaRPr lang="en-US" sz="1100" dirty="0">
                        <a:effectLst/>
                      </a:endParaRPr>
                    </a:p>
                    <a:p>
                      <a:pPr rtl="0"/>
                      <a:r>
                        <a:rPr lang="en-US" sz="1050" b="0" i="0" u="none" strike="noStrike" kern="1200" dirty="0">
                          <a:solidFill>
                            <a:schemeClr val="dk1"/>
                          </a:solidFill>
                          <a:effectLst/>
                          <a:latin typeface="+mn-lt"/>
                          <a:ea typeface="+mn-ea"/>
                          <a:cs typeface="+mn-cs"/>
                        </a:rPr>
                        <a:t>Prerequisite: MATH 3A, 3B, 3C, or MATH  31A, 31B, 32A or LS 30A, 30B</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vMerge="1">
                  <a:txBody>
                    <a:bodyPr/>
                    <a:lstStyle/>
                    <a:p>
                      <a:pPr algn="ctr"/>
                      <a:endParaRPr lang="en-US" sz="1400" b="1" dirty="0">
                        <a:solidFill>
                          <a:srgbClr val="2774AE"/>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rgbClr val="FFFFFF"/>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1A(H) - Physics for Scientists and Engineers: Mechanics (Honors) (5)</a:t>
                      </a:r>
                      <a:endParaRPr lang="en-US" sz="1100" dirty="0">
                        <a:effectLst/>
                      </a:endParaRPr>
                    </a:p>
                    <a:p>
                      <a:pPr lvl="1" rtl="0"/>
                      <a:r>
                        <a:rPr lang="en-US" sz="1050" b="0" i="0" u="none" strike="noStrike" kern="1200" dirty="0">
                          <a:solidFill>
                            <a:schemeClr val="dk1"/>
                          </a:solidFill>
                          <a:effectLst/>
                          <a:latin typeface="+mn-lt"/>
                          <a:ea typeface="+mn-ea"/>
                          <a:cs typeface="+mn-cs"/>
                        </a:rPr>
                        <a:t>Prerequisites: MATH 31A and 31B</a:t>
                      </a:r>
                      <a:endParaRPr lang="en-US" sz="1050" dirty="0">
                        <a:effectLst/>
                      </a:endParaRPr>
                    </a:p>
                    <a:p>
                      <a:pPr lvl="1" rtl="0"/>
                      <a:r>
                        <a:rPr lang="en-US" sz="1050" b="0" i="0" u="none" strike="noStrike" kern="1200" dirty="0">
                          <a:solidFill>
                            <a:schemeClr val="dk1"/>
                          </a:solidFill>
                          <a:effectLst/>
                          <a:latin typeface="+mn-lt"/>
                          <a:ea typeface="+mn-ea"/>
                          <a:cs typeface="+mn-cs"/>
                        </a:rPr>
                        <a:t>Pre- or Co-requisite: MATH 32A</a:t>
                      </a:r>
                      <a:endParaRPr lang="en-US" sz="105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791937">
                <a:tc>
                  <a:txBody>
                    <a:bodyPr/>
                    <a:lstStyle/>
                    <a:p>
                      <a:pPr rtl="0"/>
                      <a:r>
                        <a:rPr lang="en-US" sz="1100" b="1" i="0" u="none" strike="noStrike" kern="1200" dirty="0">
                          <a:solidFill>
                            <a:schemeClr val="dk1"/>
                          </a:solidFill>
                          <a:effectLst/>
                          <a:latin typeface="+mn-lt"/>
                          <a:ea typeface="+mn-ea"/>
                          <a:cs typeface="+mn-cs"/>
                        </a:rPr>
                        <a:t>5B</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Physics for Life Science Majors: Thermodynamics, Fluids, Waves, Light and Optics (5)</a:t>
                      </a:r>
                      <a:endParaRPr lang="en-US" sz="1100" dirty="0">
                        <a:effectLst/>
                      </a:endParaRPr>
                    </a:p>
                    <a:p>
                      <a:pPr rtl="0"/>
                      <a:r>
                        <a:rPr lang="en-US" sz="1050" b="0" i="0" u="none" strike="noStrike" kern="1200" dirty="0">
                          <a:solidFill>
                            <a:schemeClr val="dk1"/>
                          </a:solidFill>
                          <a:effectLst/>
                          <a:latin typeface="+mn-lt"/>
                          <a:ea typeface="+mn-ea"/>
                          <a:cs typeface="+mn-cs"/>
                        </a:rPr>
                        <a:t>Prerequisite: PHYSICS 5A</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1B(H) - Physics for Scientists and Engineers: Oscillations, Waves, Electric and</a:t>
                      </a:r>
                      <a:r>
                        <a:rPr lang="en-US" sz="1100" b="0" i="0" u="none" strike="noStrike" kern="1200" baseline="0" dirty="0">
                          <a:solidFill>
                            <a:schemeClr val="dk1"/>
                          </a:solidFill>
                          <a:effectLst/>
                          <a:latin typeface="+mn-lt"/>
                          <a:ea typeface="+mn-ea"/>
                          <a:cs typeface="+mn-cs"/>
                        </a:rPr>
                        <a:t> </a:t>
                      </a:r>
                      <a:r>
                        <a:rPr lang="en-US" sz="1100" b="1" i="0" u="none" strike="noStrike" kern="1200" dirty="0">
                          <a:solidFill>
                            <a:schemeClr val="dk1"/>
                          </a:solidFill>
                          <a:effectLst/>
                          <a:latin typeface="+mn-lt"/>
                          <a:ea typeface="+mn-ea"/>
                          <a:cs typeface="+mn-cs"/>
                        </a:rPr>
                        <a:t>Magnetic Fields (Honors) (5)</a:t>
                      </a:r>
                      <a:endParaRPr lang="en-US" sz="1100" dirty="0">
                        <a:effectLst/>
                      </a:endParaRPr>
                    </a:p>
                    <a:p>
                      <a:pPr lvl="1" rtl="0"/>
                      <a:r>
                        <a:rPr lang="en-US" sz="1050" b="0" i="0" u="none" strike="noStrike" kern="1200" dirty="0" err="1">
                          <a:solidFill>
                            <a:schemeClr val="dk1"/>
                          </a:solidFill>
                          <a:effectLst/>
                          <a:latin typeface="+mn-lt"/>
                          <a:ea typeface="+mn-ea"/>
                          <a:cs typeface="+mn-cs"/>
                        </a:rPr>
                        <a:t>Prereq</a:t>
                      </a:r>
                      <a:r>
                        <a:rPr lang="en-US" sz="1050" b="0" i="0" u="none" strike="noStrike" kern="1200" dirty="0">
                          <a:solidFill>
                            <a:schemeClr val="dk1"/>
                          </a:solidFill>
                          <a:effectLst/>
                          <a:latin typeface="+mn-lt"/>
                          <a:ea typeface="+mn-ea"/>
                          <a:cs typeface="+mn-cs"/>
                        </a:rPr>
                        <a:t>: PHYSICS 1A, MATH 31B, 32A</a:t>
                      </a:r>
                      <a:endParaRPr lang="en-US" sz="1050" dirty="0">
                        <a:effectLst/>
                      </a:endParaRPr>
                    </a:p>
                    <a:p>
                      <a:pPr lvl="1" rtl="0"/>
                      <a:r>
                        <a:rPr lang="en-US" sz="1050" b="0" i="0" u="none" strike="noStrike" kern="1200" dirty="0">
                          <a:solidFill>
                            <a:schemeClr val="dk1"/>
                          </a:solidFill>
                          <a:effectLst/>
                          <a:latin typeface="+mn-lt"/>
                          <a:ea typeface="+mn-ea"/>
                          <a:cs typeface="+mn-cs"/>
                        </a:rPr>
                        <a:t>Pre- or Co-requisite: MATH 32B</a:t>
                      </a:r>
                      <a:endParaRPr lang="en-US" sz="105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r h="791937">
                <a:tc>
                  <a:txBody>
                    <a:bodyPr/>
                    <a:lstStyle/>
                    <a:p>
                      <a:pPr rtl="0"/>
                      <a:r>
                        <a:rPr lang="en-US" sz="1100" b="1" i="0" u="none" strike="noStrike" kern="1200" dirty="0">
                          <a:solidFill>
                            <a:schemeClr val="dk1"/>
                          </a:solidFill>
                          <a:effectLst/>
                          <a:latin typeface="+mn-lt"/>
                          <a:ea typeface="+mn-ea"/>
                          <a:cs typeface="+mn-cs"/>
                        </a:rPr>
                        <a:t>5C</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Physics for Life Science Majors: Electricity, Magnetism, and Modern Physics (5)</a:t>
                      </a:r>
                      <a:endParaRPr lang="en-US" sz="1100" dirty="0">
                        <a:effectLst/>
                      </a:endParaRPr>
                    </a:p>
                    <a:p>
                      <a:pPr rtl="0"/>
                      <a:r>
                        <a:rPr lang="en-US" sz="1050" b="0" i="0" u="none" strike="noStrike" kern="1200" dirty="0">
                          <a:solidFill>
                            <a:schemeClr val="dk1"/>
                          </a:solidFill>
                          <a:effectLst/>
                          <a:latin typeface="+mn-lt"/>
                          <a:ea typeface="+mn-ea"/>
                          <a:cs typeface="+mn-cs"/>
                        </a:rPr>
                        <a:t>Prerequisite: PHYSICS 5A</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1C(H) - Physics for Scientists and Engineers: Electrodynamics, Optics, and Special Relativity (Honors) (5)</a:t>
                      </a:r>
                      <a:endParaRPr lang="en-US" sz="1100" dirty="0">
                        <a:effectLst/>
                      </a:endParaRPr>
                    </a:p>
                    <a:p>
                      <a:pPr lvl="1" rtl="0"/>
                      <a:r>
                        <a:rPr lang="en-US" sz="1050" b="0" i="0" u="none" strike="noStrike" kern="1200" dirty="0" err="1">
                          <a:solidFill>
                            <a:schemeClr val="dk1"/>
                          </a:solidFill>
                          <a:effectLst/>
                          <a:latin typeface="+mn-lt"/>
                          <a:ea typeface="+mn-ea"/>
                          <a:cs typeface="+mn-cs"/>
                        </a:rPr>
                        <a:t>Prereq</a:t>
                      </a:r>
                      <a:r>
                        <a:rPr lang="en-US" sz="1050" b="0" i="0" u="none" strike="noStrike" kern="1200" dirty="0">
                          <a:solidFill>
                            <a:schemeClr val="dk1"/>
                          </a:solidFill>
                          <a:effectLst/>
                          <a:latin typeface="+mn-lt"/>
                          <a:ea typeface="+mn-ea"/>
                          <a:cs typeface="+mn-cs"/>
                        </a:rPr>
                        <a:t>: PHYSICS 1A, 1B, MATH 32A, 32B</a:t>
                      </a:r>
                      <a:endParaRPr lang="en-US" sz="1050" dirty="0">
                        <a:effectLst/>
                      </a:endParaRPr>
                    </a:p>
                    <a:p>
                      <a:pPr lvl="1" rtl="0"/>
                      <a:r>
                        <a:rPr lang="en-US" sz="1050" b="0" i="0" u="none" strike="noStrike" kern="1200" dirty="0">
                          <a:solidFill>
                            <a:schemeClr val="dk1"/>
                          </a:solidFill>
                          <a:effectLst/>
                          <a:latin typeface="+mn-lt"/>
                          <a:ea typeface="+mn-ea"/>
                          <a:cs typeface="+mn-cs"/>
                        </a:rPr>
                        <a:t>Pre- or Co-requisite: MATH 33A</a:t>
                      </a:r>
                      <a:endParaRPr lang="en-US" sz="105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9758339"/>
                  </a:ext>
                </a:extLst>
              </a:tr>
              <a:tr h="507652">
                <a:tc>
                  <a:txBody>
                    <a:bodyPr/>
                    <a:lstStyle/>
                    <a:p>
                      <a:pPr rtl="0"/>
                      <a:r>
                        <a:rPr lang="en-US" sz="1100" b="1" i="0" u="none" strike="noStrike" kern="1200" dirty="0">
                          <a:solidFill>
                            <a:schemeClr val="dk1"/>
                          </a:solidFill>
                          <a:effectLst/>
                          <a:latin typeface="+mn-lt"/>
                          <a:ea typeface="+mn-ea"/>
                          <a:cs typeface="+mn-cs"/>
                        </a:rPr>
                        <a:t>Labs:</a:t>
                      </a:r>
                      <a:endParaRPr lang="en-US" sz="1100" dirty="0">
                        <a:effectLst/>
                      </a:endParaRPr>
                    </a:p>
                    <a:p>
                      <a:pPr rtl="0"/>
                      <a:r>
                        <a:rPr lang="en-US" sz="1100" b="0" i="0" u="none" strike="noStrike" kern="1200" dirty="0">
                          <a:solidFill>
                            <a:schemeClr val="dk1"/>
                          </a:solidFill>
                          <a:effectLst/>
                          <a:latin typeface="+mn-lt"/>
                          <a:ea typeface="+mn-ea"/>
                          <a:cs typeface="+mn-cs"/>
                        </a:rPr>
                        <a:t>Each course in the 5 series includes both lecture and laboratory.</a:t>
                      </a:r>
                      <a:endParaRPr lang="en-US" sz="11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noFill/>
                  </a:tcPr>
                </a:tc>
                <a:tc>
                  <a:txBody>
                    <a:bodyPr/>
                    <a:lstStyle/>
                    <a:p>
                      <a:pPr lvl="1" rtl="0"/>
                      <a:r>
                        <a:rPr lang="en-US" sz="1100" b="1" i="0" u="none" strike="noStrike" kern="1200" dirty="0">
                          <a:solidFill>
                            <a:schemeClr val="dk1"/>
                          </a:solidFill>
                          <a:effectLst/>
                          <a:latin typeface="+mn-lt"/>
                          <a:ea typeface="+mn-ea"/>
                          <a:cs typeface="+mn-cs"/>
                        </a:rPr>
                        <a:t>Labs:</a:t>
                      </a:r>
                      <a:endParaRPr lang="en-US" sz="1100" dirty="0">
                        <a:effectLst/>
                      </a:endParaRPr>
                    </a:p>
                    <a:p>
                      <a:pPr lvl="1" rtl="0"/>
                      <a:r>
                        <a:rPr lang="en-US" sz="1100" b="1" i="0" u="none" strike="noStrike" kern="1200" dirty="0">
                          <a:solidFill>
                            <a:schemeClr val="dk1"/>
                          </a:solidFill>
                          <a:effectLst/>
                          <a:latin typeface="+mn-lt"/>
                          <a:ea typeface="+mn-ea"/>
                          <a:cs typeface="+mn-cs"/>
                        </a:rPr>
                        <a:t>4AL - Physics Lab for Scientists and Engineers: Mechanics (2)</a:t>
                      </a:r>
                      <a:endParaRPr lang="en-US" sz="1100" dirty="0">
                        <a:effectLst/>
                      </a:endParaRPr>
                    </a:p>
                    <a:p>
                      <a:pPr lvl="1" rtl="0"/>
                      <a:r>
                        <a:rPr lang="en-US" sz="1050" b="0" i="0" u="none" strike="noStrike" kern="1200" dirty="0">
                          <a:solidFill>
                            <a:schemeClr val="dk1"/>
                          </a:solidFill>
                          <a:effectLst/>
                          <a:latin typeface="+mn-lt"/>
                          <a:ea typeface="+mn-ea"/>
                          <a:cs typeface="+mn-cs"/>
                        </a:rPr>
                        <a:t>Prerequisite: PHYSICS 1A(H)</a:t>
                      </a:r>
                      <a:endParaRPr lang="en-US" sz="1050" dirty="0">
                        <a:effectLst/>
                      </a:endParaRPr>
                    </a:p>
                    <a:p>
                      <a:pPr lvl="1" rtl="0"/>
                      <a:r>
                        <a:rPr lang="en-US" sz="1050" b="0" i="0" u="none" strike="noStrike" kern="1200" dirty="0">
                          <a:solidFill>
                            <a:schemeClr val="dk1"/>
                          </a:solidFill>
                          <a:effectLst/>
                          <a:latin typeface="+mn-lt"/>
                          <a:ea typeface="+mn-ea"/>
                          <a:cs typeface="+mn-cs"/>
                        </a:rPr>
                        <a:t>Co-</a:t>
                      </a:r>
                      <a:r>
                        <a:rPr lang="en-US" sz="1050" b="0" i="0" u="none" strike="noStrike" kern="1200" dirty="0" err="1">
                          <a:solidFill>
                            <a:schemeClr val="dk1"/>
                          </a:solidFill>
                          <a:effectLst/>
                          <a:latin typeface="+mn-lt"/>
                          <a:ea typeface="+mn-ea"/>
                          <a:cs typeface="+mn-cs"/>
                        </a:rPr>
                        <a:t>Req</a:t>
                      </a:r>
                      <a:r>
                        <a:rPr lang="en-US" sz="1050" b="0" i="0" u="none" strike="noStrike" kern="1200" dirty="0">
                          <a:solidFill>
                            <a:schemeClr val="dk1"/>
                          </a:solidFill>
                          <a:effectLst/>
                          <a:latin typeface="+mn-lt"/>
                          <a:ea typeface="+mn-ea"/>
                          <a:cs typeface="+mn-cs"/>
                        </a:rPr>
                        <a:t>: PHYSICS 1B(H)</a:t>
                      </a:r>
                      <a:endParaRPr lang="en-US" sz="1050" dirty="0">
                        <a:effectLst/>
                      </a:endParaRPr>
                    </a:p>
                    <a:p>
                      <a:pPr lvl="1" rtl="0"/>
                      <a:r>
                        <a:rPr lang="en-US" sz="1100" b="1" i="0" u="none" strike="noStrike" kern="1200" dirty="0">
                          <a:solidFill>
                            <a:schemeClr val="dk1"/>
                          </a:solidFill>
                          <a:effectLst/>
                          <a:latin typeface="+mn-lt"/>
                          <a:ea typeface="+mn-ea"/>
                          <a:cs typeface="+mn-cs"/>
                        </a:rPr>
                        <a:t>4BL - Physics Lab for Scientists and Engineers:</a:t>
                      </a:r>
                      <a:r>
                        <a:rPr lang="en-US" sz="1100" b="0" i="0" u="none" strike="noStrike" kern="1200" baseline="0" dirty="0">
                          <a:solidFill>
                            <a:schemeClr val="dk1"/>
                          </a:solidFill>
                          <a:effectLst/>
                          <a:latin typeface="+mn-lt"/>
                          <a:ea typeface="+mn-ea"/>
                          <a:cs typeface="+mn-cs"/>
                        </a:rPr>
                        <a:t> </a:t>
                      </a:r>
                      <a:r>
                        <a:rPr lang="en-US" sz="1100" b="1" i="0" u="none" strike="noStrike" kern="1200" dirty="0">
                          <a:solidFill>
                            <a:schemeClr val="dk1"/>
                          </a:solidFill>
                          <a:effectLst/>
                          <a:latin typeface="+mn-lt"/>
                          <a:ea typeface="+mn-ea"/>
                          <a:cs typeface="+mn-cs"/>
                        </a:rPr>
                        <a:t>Electricity and Magnetism (2)</a:t>
                      </a:r>
                      <a:endParaRPr lang="en-US" sz="1100" dirty="0">
                        <a:effectLst/>
                      </a:endParaRPr>
                    </a:p>
                    <a:p>
                      <a:pPr lvl="1" rtl="0"/>
                      <a:r>
                        <a:rPr lang="en-US" sz="1100" b="0" i="0" u="none" strike="noStrike" kern="1200" dirty="0">
                          <a:solidFill>
                            <a:schemeClr val="dk1"/>
                          </a:solidFill>
                          <a:effectLst/>
                          <a:latin typeface="+mn-lt"/>
                          <a:ea typeface="+mn-ea"/>
                          <a:cs typeface="+mn-cs"/>
                        </a:rPr>
                        <a:t>Prerequisite: PHYSICS 1A(H), 1B(H)</a:t>
                      </a:r>
                      <a:endParaRPr lang="en-US" sz="1100" dirty="0">
                        <a:effectLst/>
                      </a:endParaRPr>
                    </a:p>
                    <a:p>
                      <a:pPr lvl="1" rtl="0"/>
                      <a:r>
                        <a:rPr lang="en-US" sz="1100" b="0" i="0" u="none" strike="noStrike" kern="1200" dirty="0">
                          <a:solidFill>
                            <a:schemeClr val="dk1"/>
                          </a:solidFill>
                          <a:effectLst/>
                          <a:latin typeface="+mn-lt"/>
                          <a:ea typeface="+mn-ea"/>
                          <a:cs typeface="+mn-cs"/>
                        </a:rPr>
                        <a:t>Co-Requisite: PHYSICS 1C</a:t>
                      </a:r>
                      <a:endParaRPr lang="en-US" sz="1100" dirty="0">
                        <a:effectLst/>
                      </a:endParaRP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6133237"/>
                  </a:ext>
                </a:extLst>
              </a:tr>
            </a:tbl>
          </a:graphicData>
        </a:graphic>
      </p:graphicFrame>
      <p:sp>
        <p:nvSpPr>
          <p:cNvPr id="6" name="Rectangle 5"/>
          <p:cNvSpPr/>
          <p:nvPr/>
        </p:nvSpPr>
        <p:spPr>
          <a:xfrm>
            <a:off x="548640" y="1354931"/>
            <a:ext cx="670560" cy="228600"/>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E3B8432-A274-7DAD-4166-824251C15C5D}"/>
              </a:ext>
            </a:extLst>
          </p:cNvPr>
          <p:cNvPicPr>
            <a:picLocks noChangeAspect="1"/>
          </p:cNvPicPr>
          <p:nvPr/>
        </p:nvPicPr>
        <p:blipFill>
          <a:blip r:embed="rId3"/>
          <a:stretch>
            <a:fillRect/>
          </a:stretch>
        </p:blipFill>
        <p:spPr>
          <a:xfrm>
            <a:off x="213360" y="1308342"/>
            <a:ext cx="670560" cy="269765"/>
          </a:xfrm>
          <a:prstGeom prst="rect">
            <a:avLst/>
          </a:prstGeom>
        </p:spPr>
      </p:pic>
    </p:spTree>
    <p:extLst>
      <p:ext uri="{BB962C8B-B14F-4D97-AF65-F5344CB8AC3E}">
        <p14:creationId xmlns:p14="http://schemas.microsoft.com/office/powerpoint/2010/main" val="4047700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A7CA79-8208-4891-9DB5-D8DAEA1FAC16}"/>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3" name="Slide Number Placeholder 2">
            <a:extLst>
              <a:ext uri="{FF2B5EF4-FFF2-40B4-BE49-F238E27FC236}">
                <a16:creationId xmlns:a16="http://schemas.microsoft.com/office/drawing/2014/main" id="{BD0E9428-B92F-49DF-B35F-C10B4021F2D2}"/>
              </a:ext>
            </a:extLst>
          </p:cNvPr>
          <p:cNvSpPr>
            <a:spLocks noGrp="1"/>
          </p:cNvSpPr>
          <p:nvPr>
            <p:ph type="sldNum" sz="quarter" idx="11"/>
          </p:nvPr>
        </p:nvSpPr>
        <p:spPr/>
        <p:txBody>
          <a:bodyPr/>
          <a:lstStyle/>
          <a:p>
            <a:fld id="{8368066F-241F-DA46-A244-6F6C08E1BFA8}" type="slidenum">
              <a:rPr lang="en-US" smtClean="0"/>
              <a:pPr/>
              <a:t>14</a:t>
            </a:fld>
            <a:endParaRPr lang="en-US"/>
          </a:p>
        </p:txBody>
      </p:sp>
      <p:sp>
        <p:nvSpPr>
          <p:cNvPr id="4" name="Title 3">
            <a:extLst>
              <a:ext uri="{FF2B5EF4-FFF2-40B4-BE49-F238E27FC236}">
                <a16:creationId xmlns:a16="http://schemas.microsoft.com/office/drawing/2014/main" id="{32F97C94-19C6-4D6C-AC16-0E7ADE1D6605}"/>
              </a:ext>
            </a:extLst>
          </p:cNvPr>
          <p:cNvSpPr>
            <a:spLocks noGrp="1"/>
          </p:cNvSpPr>
          <p:nvPr>
            <p:ph type="title"/>
          </p:nvPr>
        </p:nvSpPr>
        <p:spPr>
          <a:xfrm>
            <a:off x="550920" y="731520"/>
            <a:ext cx="8385262" cy="480131"/>
          </a:xfrm>
        </p:spPr>
        <p:txBody>
          <a:bodyPr/>
          <a:lstStyle/>
          <a:p>
            <a:r>
              <a:rPr lang="en-US" sz="2800" dirty="0"/>
              <a:t>Fall Quarter Recommendations – First Years</a:t>
            </a:r>
          </a:p>
        </p:txBody>
      </p:sp>
      <p:sp>
        <p:nvSpPr>
          <p:cNvPr id="5" name="Text Placeholder 4">
            <a:extLst>
              <a:ext uri="{FF2B5EF4-FFF2-40B4-BE49-F238E27FC236}">
                <a16:creationId xmlns:a16="http://schemas.microsoft.com/office/drawing/2014/main" id="{83613407-B644-463F-8931-AA8C08DF8392}"/>
              </a:ext>
            </a:extLst>
          </p:cNvPr>
          <p:cNvSpPr>
            <a:spLocks noGrp="1"/>
          </p:cNvSpPr>
          <p:nvPr>
            <p:ph type="body" sz="quarter" idx="12"/>
          </p:nvPr>
        </p:nvSpPr>
        <p:spPr>
          <a:xfrm>
            <a:off x="672737" y="1812131"/>
            <a:ext cx="7202488" cy="2404761"/>
          </a:xfrm>
        </p:spPr>
        <p:txBody>
          <a:bodyPr/>
          <a:lstStyle/>
          <a:p>
            <a:pPr marL="0" indent="0" fontAlgn="base">
              <a:buNone/>
            </a:pPr>
            <a:r>
              <a:rPr lang="en-US" sz="1600" b="1" u="sng" dirty="0"/>
              <a:t>Total Courseload</a:t>
            </a:r>
            <a:r>
              <a:rPr lang="en-US" sz="1600" b="1" dirty="0"/>
              <a:t>:</a:t>
            </a:r>
            <a:r>
              <a:rPr lang="en-US" sz="1600" b="1" u="sng" dirty="0"/>
              <a:t> </a:t>
            </a:r>
          </a:p>
          <a:p>
            <a:pPr lvl="1" fontAlgn="base"/>
            <a:r>
              <a:rPr lang="en-US" sz="1600" dirty="0"/>
              <a:t>2 major classes + 1 non-major class (ex: ENG COMP 3, GE)</a:t>
            </a:r>
            <a:br>
              <a:rPr lang="en-US" sz="1600" dirty="0"/>
            </a:br>
            <a:endParaRPr lang="en-US" sz="1600" b="1" u="sng" dirty="0"/>
          </a:p>
          <a:p>
            <a:pPr fontAlgn="base"/>
            <a:r>
              <a:rPr lang="en-US" sz="1600" b="1" u="sng" dirty="0"/>
              <a:t>No more</a:t>
            </a:r>
            <a:r>
              <a:rPr lang="en-US" sz="1600" b="1" dirty="0"/>
              <a:t> </a:t>
            </a:r>
            <a:r>
              <a:rPr lang="en-US" sz="1600" dirty="0"/>
              <a:t>than 2 major classes</a:t>
            </a:r>
            <a:br>
              <a:rPr lang="en-US" sz="1600" dirty="0"/>
            </a:br>
            <a:endParaRPr lang="en-US" sz="1600" dirty="0"/>
          </a:p>
          <a:p>
            <a:pPr fontAlgn="base"/>
            <a:r>
              <a:rPr lang="en-US" sz="1600" b="1" dirty="0"/>
              <a:t>Any</a:t>
            </a:r>
            <a:r>
              <a:rPr lang="en-US" sz="1600" dirty="0"/>
              <a:t> combination of Life Science, Chemistry, and Math. Example:</a:t>
            </a:r>
          </a:p>
          <a:p>
            <a:pPr lvl="1" fontAlgn="base"/>
            <a:r>
              <a:rPr lang="en-US" sz="1600" dirty="0"/>
              <a:t>CHEM 14A and LIFESCI 30A</a:t>
            </a:r>
          </a:p>
          <a:p>
            <a:pPr lvl="1" fontAlgn="base"/>
            <a:r>
              <a:rPr lang="en-US" sz="1600" dirty="0"/>
              <a:t>LIFESCI 7A and LIFESCI 30A</a:t>
            </a:r>
            <a:br>
              <a:rPr lang="en-US" sz="1600" dirty="0"/>
            </a:br>
            <a:endParaRPr lang="en-US" sz="1600" dirty="0"/>
          </a:p>
        </p:txBody>
      </p:sp>
    </p:spTree>
    <p:extLst>
      <p:ext uri="{BB962C8B-B14F-4D97-AF65-F5344CB8AC3E}">
        <p14:creationId xmlns:p14="http://schemas.microsoft.com/office/powerpoint/2010/main" val="179650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55AA1-08FD-49CA-95AD-EABB9FD99838}"/>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3" name="Slide Number Placeholder 2">
            <a:extLst>
              <a:ext uri="{FF2B5EF4-FFF2-40B4-BE49-F238E27FC236}">
                <a16:creationId xmlns:a16="http://schemas.microsoft.com/office/drawing/2014/main" id="{97F5025D-711C-463E-90C6-F31A40F20C42}"/>
              </a:ext>
            </a:extLst>
          </p:cNvPr>
          <p:cNvSpPr>
            <a:spLocks noGrp="1"/>
          </p:cNvSpPr>
          <p:nvPr>
            <p:ph type="sldNum" sz="quarter" idx="11"/>
          </p:nvPr>
        </p:nvSpPr>
        <p:spPr/>
        <p:txBody>
          <a:bodyPr/>
          <a:lstStyle/>
          <a:p>
            <a:fld id="{8368066F-241F-DA46-A244-6F6C08E1BFA8}" type="slidenum">
              <a:rPr lang="en-US" smtClean="0"/>
              <a:pPr/>
              <a:t>15</a:t>
            </a:fld>
            <a:endParaRPr lang="en-US"/>
          </a:p>
        </p:txBody>
      </p:sp>
      <p:sp>
        <p:nvSpPr>
          <p:cNvPr id="4" name="Title 3">
            <a:extLst>
              <a:ext uri="{FF2B5EF4-FFF2-40B4-BE49-F238E27FC236}">
                <a16:creationId xmlns:a16="http://schemas.microsoft.com/office/drawing/2014/main" id="{B470620D-94AD-4678-BD6F-9388C1906901}"/>
              </a:ext>
            </a:extLst>
          </p:cNvPr>
          <p:cNvSpPr>
            <a:spLocks noGrp="1"/>
          </p:cNvSpPr>
          <p:nvPr>
            <p:ph type="title"/>
          </p:nvPr>
        </p:nvSpPr>
        <p:spPr>
          <a:xfrm>
            <a:off x="550920" y="731520"/>
            <a:ext cx="7315200" cy="507831"/>
          </a:xfrm>
        </p:spPr>
        <p:txBody>
          <a:bodyPr/>
          <a:lstStyle/>
          <a:p>
            <a:r>
              <a:rPr lang="en-US" dirty="0"/>
              <a:t>MCDB Major Requirements</a:t>
            </a:r>
          </a:p>
        </p:txBody>
      </p:sp>
      <p:sp>
        <p:nvSpPr>
          <p:cNvPr id="5" name="Text Placeholder 4">
            <a:extLst>
              <a:ext uri="{FF2B5EF4-FFF2-40B4-BE49-F238E27FC236}">
                <a16:creationId xmlns:a16="http://schemas.microsoft.com/office/drawing/2014/main" id="{A6D05C57-A460-4351-8B4A-EE355B5F0655}"/>
              </a:ext>
            </a:extLst>
          </p:cNvPr>
          <p:cNvSpPr>
            <a:spLocks noGrp="1"/>
          </p:cNvSpPr>
          <p:nvPr>
            <p:ph type="body" sz="quarter" idx="12"/>
          </p:nvPr>
        </p:nvSpPr>
        <p:spPr>
          <a:xfrm>
            <a:off x="640080" y="1737360"/>
            <a:ext cx="5151120" cy="1590179"/>
          </a:xfrm>
        </p:spPr>
        <p:txBody>
          <a:bodyPr/>
          <a:lstStyle/>
          <a:p>
            <a:pPr marL="342900" marR="0" lvl="0" indent="-342900" algn="l" defTabSz="685800" rtl="0" eaLnBrk="1" fontAlgn="auto" latinLnBrk="0" hangingPunct="1">
              <a:lnSpc>
                <a:spcPct val="90000"/>
              </a:lnSpc>
              <a:spcBef>
                <a:spcPts val="750"/>
              </a:spcBef>
              <a:spcAft>
                <a:spcPts val="0"/>
              </a:spcAft>
              <a:buClrTx/>
              <a:buSzTx/>
              <a:buFont typeface="Arial"/>
              <a:buChar char="•"/>
              <a:tabLst/>
              <a:defRPr/>
            </a:pPr>
            <a:r>
              <a:rPr kumimoji="0" lang="en-US" sz="2000" b="1" i="0" u="none" strike="noStrike" kern="1200" cap="all" spc="0" normalizeH="0" baseline="0" noProof="0" dirty="0">
                <a:ln>
                  <a:noFill/>
                </a:ln>
                <a:solidFill>
                  <a:srgbClr val="FFFFFF"/>
                </a:solidFill>
                <a:effectLst/>
                <a:uLnTx/>
                <a:uFillTx/>
                <a:latin typeface="Helvetica"/>
                <a:ea typeface="+mn-ea"/>
                <a:cs typeface="+mn-cs"/>
              </a:rPr>
              <a:t>Five upper division core courses</a:t>
            </a:r>
          </a:p>
          <a:p>
            <a:pPr marL="342900" marR="0" lvl="0" indent="-342900" algn="l" defTabSz="685800" rtl="0" eaLnBrk="1" fontAlgn="auto" latinLnBrk="0" hangingPunct="1">
              <a:lnSpc>
                <a:spcPct val="90000"/>
              </a:lnSpc>
              <a:spcBef>
                <a:spcPts val="750"/>
              </a:spcBef>
              <a:spcAft>
                <a:spcPts val="0"/>
              </a:spcAft>
              <a:buClrTx/>
              <a:buSzTx/>
              <a:buFont typeface="Arial"/>
              <a:buChar char="•"/>
              <a:tabLst/>
              <a:defRPr/>
            </a:pPr>
            <a:r>
              <a:rPr kumimoji="0" lang="en-US" sz="2000" b="1" i="0" u="none" strike="noStrike" kern="1200" cap="all" spc="0" normalizeH="0" baseline="0" noProof="0" dirty="0">
                <a:ln>
                  <a:noFill/>
                </a:ln>
                <a:solidFill>
                  <a:srgbClr val="FFFFFF"/>
                </a:solidFill>
                <a:effectLst/>
                <a:uLnTx/>
                <a:uFillTx/>
                <a:latin typeface="Helvetica"/>
                <a:ea typeface="+mn-ea"/>
                <a:cs typeface="+mn-cs"/>
              </a:rPr>
              <a:t>Laboratory requirement</a:t>
            </a:r>
          </a:p>
          <a:p>
            <a:pPr marL="342900" marR="0" lvl="0" indent="-342900" algn="l" defTabSz="685800" rtl="0" eaLnBrk="1" fontAlgn="auto" latinLnBrk="0" hangingPunct="1">
              <a:lnSpc>
                <a:spcPct val="90000"/>
              </a:lnSpc>
              <a:spcBef>
                <a:spcPts val="750"/>
              </a:spcBef>
              <a:spcAft>
                <a:spcPts val="0"/>
              </a:spcAft>
              <a:buClrTx/>
              <a:buSzTx/>
              <a:buFont typeface="Arial"/>
              <a:buChar char="•"/>
              <a:tabLst/>
              <a:defRPr/>
            </a:pPr>
            <a:r>
              <a:rPr kumimoji="0" lang="en-US" sz="2000" b="1" i="0" u="none" strike="noStrike" kern="1200" cap="all" spc="0" normalizeH="0" baseline="0" noProof="0" dirty="0">
                <a:ln>
                  <a:noFill/>
                </a:ln>
                <a:solidFill>
                  <a:srgbClr val="FFFFFF"/>
                </a:solidFill>
                <a:effectLst/>
                <a:uLnTx/>
                <a:uFillTx/>
                <a:latin typeface="Helvetica"/>
                <a:ea typeface="+mn-ea"/>
                <a:cs typeface="+mn-cs"/>
              </a:rPr>
              <a:t>20 units of approved       upper-division electives</a:t>
            </a:r>
          </a:p>
        </p:txBody>
      </p:sp>
      <p:pic>
        <p:nvPicPr>
          <p:cNvPr id="6" name="Google Shape;93;p18">
            <a:extLst>
              <a:ext uri="{FF2B5EF4-FFF2-40B4-BE49-F238E27FC236}">
                <a16:creationId xmlns:a16="http://schemas.microsoft.com/office/drawing/2014/main" id="{E6A86DD5-787A-4F29-B2E7-2C6585D3315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01213"/>
            <a:ext cx="3028950" cy="19843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33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BE182-B0F6-479D-92E7-B7F4D5D6CD87}"/>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3" name="Slide Number Placeholder 2">
            <a:extLst>
              <a:ext uri="{FF2B5EF4-FFF2-40B4-BE49-F238E27FC236}">
                <a16:creationId xmlns:a16="http://schemas.microsoft.com/office/drawing/2014/main" id="{085C7562-08DE-4CD9-ABED-B5D6F19B3148}"/>
              </a:ext>
            </a:extLst>
          </p:cNvPr>
          <p:cNvSpPr>
            <a:spLocks noGrp="1"/>
          </p:cNvSpPr>
          <p:nvPr>
            <p:ph type="sldNum" sz="quarter" idx="11"/>
          </p:nvPr>
        </p:nvSpPr>
        <p:spPr/>
        <p:txBody>
          <a:bodyPr/>
          <a:lstStyle/>
          <a:p>
            <a:fld id="{8368066F-241F-DA46-A244-6F6C08E1BFA8}" type="slidenum">
              <a:rPr lang="en-US" smtClean="0"/>
              <a:pPr/>
              <a:t>16</a:t>
            </a:fld>
            <a:endParaRPr lang="en-US"/>
          </a:p>
        </p:txBody>
      </p:sp>
      <p:sp>
        <p:nvSpPr>
          <p:cNvPr id="4" name="Title 3">
            <a:extLst>
              <a:ext uri="{FF2B5EF4-FFF2-40B4-BE49-F238E27FC236}">
                <a16:creationId xmlns:a16="http://schemas.microsoft.com/office/drawing/2014/main" id="{68CCB33F-574B-40CF-BF23-E37030D72413}"/>
              </a:ext>
            </a:extLst>
          </p:cNvPr>
          <p:cNvSpPr>
            <a:spLocks noGrp="1"/>
          </p:cNvSpPr>
          <p:nvPr>
            <p:ph type="title"/>
          </p:nvPr>
        </p:nvSpPr>
        <p:spPr>
          <a:xfrm>
            <a:off x="550920" y="731520"/>
            <a:ext cx="7315200" cy="507831"/>
          </a:xfrm>
        </p:spPr>
        <p:txBody>
          <a:bodyPr/>
          <a:lstStyle/>
          <a:p>
            <a:r>
              <a:rPr lang="en-US" dirty="0"/>
              <a:t>MCDB Major Requirements</a:t>
            </a:r>
          </a:p>
        </p:txBody>
      </p:sp>
      <p:graphicFrame>
        <p:nvGraphicFramePr>
          <p:cNvPr id="8" name="Table Placeholder 6">
            <a:extLst>
              <a:ext uri="{FF2B5EF4-FFF2-40B4-BE49-F238E27FC236}">
                <a16:creationId xmlns:a16="http://schemas.microsoft.com/office/drawing/2014/main" id="{61AA733D-E1AB-4E6A-B0B3-748FE1A780A4}"/>
              </a:ext>
            </a:extLst>
          </p:cNvPr>
          <p:cNvGraphicFramePr>
            <a:graphicFrameLocks noGrp="1"/>
          </p:cNvGraphicFramePr>
          <p:nvPr>
            <p:ph type="tbl" sz="quarter" idx="13"/>
            <p:extLst>
              <p:ext uri="{D42A27DB-BD31-4B8C-83A1-F6EECF244321}">
                <p14:modId xmlns:p14="http://schemas.microsoft.com/office/powerpoint/2010/main" val="4243393809"/>
              </p:ext>
            </p:extLst>
          </p:nvPr>
        </p:nvGraphicFramePr>
        <p:xfrm>
          <a:off x="728324" y="1812131"/>
          <a:ext cx="7381464" cy="2194560"/>
        </p:xfrm>
        <a:graphic>
          <a:graphicData uri="http://schemas.openxmlformats.org/drawingml/2006/table">
            <a:tbl>
              <a:tblPr firstRow="1">
                <a:tableStyleId>{5C22544A-7EE6-4342-B048-85BDC9FD1C3A}</a:tableStyleId>
              </a:tblPr>
              <a:tblGrid>
                <a:gridCol w="7381464">
                  <a:extLst>
                    <a:ext uri="{9D8B030D-6E8A-4147-A177-3AD203B41FA5}">
                      <a16:colId xmlns:a16="http://schemas.microsoft.com/office/drawing/2014/main" val="3871567158"/>
                    </a:ext>
                  </a:extLst>
                </a:gridCol>
              </a:tblGrid>
              <a:tr h="365760">
                <a:tc>
                  <a:txBody>
                    <a:bodyPr/>
                    <a:lstStyle/>
                    <a:p>
                      <a:pPr algn="l"/>
                      <a:r>
                        <a:rPr lang="en-US" sz="1400" dirty="0">
                          <a:solidFill>
                            <a:srgbClr val="2774AE"/>
                          </a:solidFill>
                        </a:rPr>
                        <a:t>Upper Division Core Requirements</a:t>
                      </a: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algn="l"/>
                      <a:r>
                        <a:rPr lang="en-US" sz="1400" b="1" dirty="0">
                          <a:solidFill>
                            <a:schemeClr val="bg1"/>
                          </a:solidFill>
                        </a:rPr>
                        <a:t>CHEM</a:t>
                      </a:r>
                      <a:r>
                        <a:rPr lang="en-US" sz="1400" b="1" baseline="0" dirty="0">
                          <a:solidFill>
                            <a:schemeClr val="bg1"/>
                          </a:solidFill>
                        </a:rPr>
                        <a:t> 153A – Biochemistry: Introduction to Structure, Enzymes, and Metabolism</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algn="l"/>
                      <a:r>
                        <a:rPr lang="en-US" sz="1400" b="1" dirty="0">
                          <a:solidFill>
                            <a:schemeClr val="bg1"/>
                          </a:solidFill>
                        </a:rPr>
                        <a:t>LIFESCI 107 – Genetics </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algn="l"/>
                      <a:r>
                        <a:rPr lang="en-US" sz="1400" b="1" dirty="0">
                          <a:solidFill>
                            <a:schemeClr val="bg1"/>
                          </a:solidFill>
                        </a:rPr>
                        <a:t>MCDB 165A – Biology of Cells</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9758339"/>
                  </a:ext>
                </a:extLst>
              </a:tr>
              <a:tr h="365760">
                <a:tc>
                  <a:txBody>
                    <a:bodyPr/>
                    <a:lstStyle/>
                    <a:p>
                      <a:pPr algn="l"/>
                      <a:r>
                        <a:rPr lang="en-US" sz="1400" b="1" dirty="0">
                          <a:solidFill>
                            <a:schemeClr val="bg1"/>
                          </a:solidFill>
                        </a:rPr>
                        <a:t>MCDB 138 – Developmental</a:t>
                      </a:r>
                      <a:r>
                        <a:rPr lang="en-US" sz="1400" b="1" baseline="0" dirty="0">
                          <a:solidFill>
                            <a:schemeClr val="bg1"/>
                          </a:solidFill>
                        </a:rPr>
                        <a:t> Biology</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6133237"/>
                  </a:ext>
                </a:extLst>
              </a:tr>
              <a:tr h="365760">
                <a:tc>
                  <a:txBody>
                    <a:bodyPr/>
                    <a:lstStyle/>
                    <a:p>
                      <a:pPr algn="l"/>
                      <a:r>
                        <a:rPr lang="en-US" sz="1400" b="1" dirty="0">
                          <a:solidFill>
                            <a:schemeClr val="bg1"/>
                          </a:solidFill>
                        </a:rPr>
                        <a:t>MCDB 144 – Molecular</a:t>
                      </a:r>
                      <a:r>
                        <a:rPr lang="en-US" sz="1400" b="1" baseline="0" dirty="0">
                          <a:solidFill>
                            <a:schemeClr val="bg1"/>
                          </a:solidFill>
                        </a:rPr>
                        <a:t> Biology of Cellular Processes</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9" name="Star: 5 Points 8">
            <a:extLst>
              <a:ext uri="{FF2B5EF4-FFF2-40B4-BE49-F238E27FC236}">
                <a16:creationId xmlns:a16="http://schemas.microsoft.com/office/drawing/2014/main" id="{E18B7E74-1B80-4C70-B712-C6673D852F11}"/>
              </a:ext>
            </a:extLst>
          </p:cNvPr>
          <p:cNvSpPr/>
          <p:nvPr/>
        </p:nvSpPr>
        <p:spPr>
          <a:xfrm>
            <a:off x="805612" y="2269331"/>
            <a:ext cx="228600" cy="228600"/>
          </a:xfrm>
          <a:prstGeom prst="star5">
            <a:avLst/>
          </a:prstGeom>
          <a:solidFill>
            <a:srgbClr val="FFC72B"/>
          </a:solidFill>
          <a:ln>
            <a:solidFill>
              <a:srgbClr val="FFC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3A64ED12-38D4-4B72-9A9E-5CA73B9CD967}"/>
              </a:ext>
            </a:extLst>
          </p:cNvPr>
          <p:cNvSpPr/>
          <p:nvPr/>
        </p:nvSpPr>
        <p:spPr>
          <a:xfrm>
            <a:off x="805612" y="2650332"/>
            <a:ext cx="228600" cy="228600"/>
          </a:xfrm>
          <a:prstGeom prst="star5">
            <a:avLst/>
          </a:prstGeom>
          <a:solidFill>
            <a:srgbClr val="FFC72B"/>
          </a:solidFill>
          <a:ln>
            <a:solidFill>
              <a:srgbClr val="FFC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5174715-5E1D-4180-B9BE-DDC1E11ACC8C}"/>
              </a:ext>
            </a:extLst>
          </p:cNvPr>
          <p:cNvSpPr/>
          <p:nvPr/>
        </p:nvSpPr>
        <p:spPr>
          <a:xfrm>
            <a:off x="805612" y="3021385"/>
            <a:ext cx="228600" cy="228600"/>
          </a:xfrm>
          <a:prstGeom prst="star5">
            <a:avLst/>
          </a:prstGeom>
          <a:solidFill>
            <a:srgbClr val="FFC72B"/>
          </a:solidFill>
          <a:ln>
            <a:solidFill>
              <a:srgbClr val="FFC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0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117D22-6353-47A9-958B-299D4B20C0B6}"/>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3" name="Slide Number Placeholder 2">
            <a:extLst>
              <a:ext uri="{FF2B5EF4-FFF2-40B4-BE49-F238E27FC236}">
                <a16:creationId xmlns:a16="http://schemas.microsoft.com/office/drawing/2014/main" id="{C9486F79-DFD5-4CDA-8872-41035BDB7EAD}"/>
              </a:ext>
            </a:extLst>
          </p:cNvPr>
          <p:cNvSpPr>
            <a:spLocks noGrp="1"/>
          </p:cNvSpPr>
          <p:nvPr>
            <p:ph type="sldNum" sz="quarter" idx="11"/>
          </p:nvPr>
        </p:nvSpPr>
        <p:spPr/>
        <p:txBody>
          <a:bodyPr/>
          <a:lstStyle/>
          <a:p>
            <a:fld id="{8368066F-241F-DA46-A244-6F6C08E1BFA8}" type="slidenum">
              <a:rPr lang="en-US" smtClean="0"/>
              <a:pPr/>
              <a:t>17</a:t>
            </a:fld>
            <a:endParaRPr lang="en-US"/>
          </a:p>
        </p:txBody>
      </p:sp>
      <p:sp>
        <p:nvSpPr>
          <p:cNvPr id="4" name="Title 3">
            <a:extLst>
              <a:ext uri="{FF2B5EF4-FFF2-40B4-BE49-F238E27FC236}">
                <a16:creationId xmlns:a16="http://schemas.microsoft.com/office/drawing/2014/main" id="{F3E0E8BC-392F-4781-9619-E6CB2F488307}"/>
              </a:ext>
            </a:extLst>
          </p:cNvPr>
          <p:cNvSpPr>
            <a:spLocks noGrp="1"/>
          </p:cNvSpPr>
          <p:nvPr>
            <p:ph type="title"/>
          </p:nvPr>
        </p:nvSpPr>
        <p:spPr>
          <a:xfrm>
            <a:off x="550920" y="731520"/>
            <a:ext cx="7315200" cy="507831"/>
          </a:xfrm>
        </p:spPr>
        <p:txBody>
          <a:bodyPr/>
          <a:lstStyle/>
          <a:p>
            <a:r>
              <a:rPr lang="en-US" dirty="0"/>
              <a:t>MCDB Major Requirements</a:t>
            </a:r>
          </a:p>
        </p:txBody>
      </p:sp>
      <p:graphicFrame>
        <p:nvGraphicFramePr>
          <p:cNvPr id="6" name="Table Placeholder 6">
            <a:extLst>
              <a:ext uri="{FF2B5EF4-FFF2-40B4-BE49-F238E27FC236}">
                <a16:creationId xmlns:a16="http://schemas.microsoft.com/office/drawing/2014/main" id="{19452462-226E-45C4-9E92-E7EA74734970}"/>
              </a:ext>
            </a:extLst>
          </p:cNvPr>
          <p:cNvGraphicFramePr>
            <a:graphicFrameLocks/>
          </p:cNvGraphicFramePr>
          <p:nvPr>
            <p:extLst>
              <p:ext uri="{D42A27DB-BD31-4B8C-83A1-F6EECF244321}">
                <p14:modId xmlns:p14="http://schemas.microsoft.com/office/powerpoint/2010/main" val="1144778475"/>
              </p:ext>
            </p:extLst>
          </p:nvPr>
        </p:nvGraphicFramePr>
        <p:xfrm>
          <a:off x="755538" y="1659731"/>
          <a:ext cx="7381464" cy="2880360"/>
        </p:xfrm>
        <a:graphic>
          <a:graphicData uri="http://schemas.openxmlformats.org/drawingml/2006/table">
            <a:tbl>
              <a:tblPr firstRow="1">
                <a:tableStyleId>{5C22544A-7EE6-4342-B048-85BDC9FD1C3A}</a:tableStyleId>
              </a:tblPr>
              <a:tblGrid>
                <a:gridCol w="7381464">
                  <a:extLst>
                    <a:ext uri="{9D8B030D-6E8A-4147-A177-3AD203B41FA5}">
                      <a16:colId xmlns:a16="http://schemas.microsoft.com/office/drawing/2014/main" val="3871567158"/>
                    </a:ext>
                  </a:extLst>
                </a:gridCol>
              </a:tblGrid>
              <a:tr h="365760">
                <a:tc>
                  <a:txBody>
                    <a:bodyPr/>
                    <a:lstStyle/>
                    <a:p>
                      <a:pPr algn="l"/>
                      <a:r>
                        <a:rPr lang="en-US" sz="1400" dirty="0">
                          <a:solidFill>
                            <a:srgbClr val="2774AE"/>
                          </a:solidFill>
                        </a:rPr>
                        <a:t>Laboratory Requirement (Choose</a:t>
                      </a:r>
                      <a:r>
                        <a:rPr lang="en-US" sz="1400" baseline="0" dirty="0">
                          <a:solidFill>
                            <a:srgbClr val="2774AE"/>
                          </a:solidFill>
                        </a:rPr>
                        <a:t> One)</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algn="l"/>
                      <a:r>
                        <a:rPr lang="en-US" sz="1400" b="1" dirty="0">
                          <a:solidFill>
                            <a:schemeClr val="bg1"/>
                          </a:solidFill>
                        </a:rPr>
                        <a:t>1.</a:t>
                      </a:r>
                      <a:r>
                        <a:rPr lang="en-US" sz="1400" b="1" baseline="0" dirty="0">
                          <a:solidFill>
                            <a:schemeClr val="bg1"/>
                          </a:solidFill>
                        </a:rPr>
                        <a:t> MCDB 104AL – Research Immersion Lab in Developmental Biology</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algn="l"/>
                      <a:r>
                        <a:rPr lang="en-US" sz="1400" b="1" dirty="0">
                          <a:solidFill>
                            <a:schemeClr val="bg1"/>
                          </a:solidFill>
                        </a:rPr>
                        <a:t>2. MCDB 187AL</a:t>
                      </a:r>
                      <a:r>
                        <a:rPr lang="en-US" sz="1400" b="1" baseline="0" dirty="0">
                          <a:solidFill>
                            <a:schemeClr val="bg1"/>
                          </a:solidFill>
                        </a:rPr>
                        <a:t> – Research Immersion Lab in Genomic Biology</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algn="l"/>
                      <a:r>
                        <a:rPr lang="en-US" sz="1400" b="1" dirty="0">
                          <a:solidFill>
                            <a:schemeClr val="bg1"/>
                          </a:solidFill>
                        </a:rPr>
                        <a:t>3. MCDB 150AL – Research Immersion Lab in Plant-Microbe Ecology</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9758339"/>
                  </a:ext>
                </a:extLst>
              </a:tr>
              <a:tr h="365760">
                <a:tc>
                  <a:txBody>
                    <a:bodyPr/>
                    <a:lstStyle/>
                    <a:p>
                      <a:pPr algn="l"/>
                      <a:r>
                        <a:rPr lang="en-US" sz="1400" b="1" dirty="0">
                          <a:solidFill>
                            <a:schemeClr val="bg1"/>
                          </a:solidFill>
                        </a:rPr>
                        <a:t>4. MCDB 196B – Research</a:t>
                      </a:r>
                      <a:r>
                        <a:rPr lang="en-US" sz="1400" b="1" baseline="0" dirty="0">
                          <a:solidFill>
                            <a:schemeClr val="bg1"/>
                          </a:solidFill>
                        </a:rPr>
                        <a:t> Apprenticeship II </a:t>
                      </a:r>
                    </a:p>
                    <a:p>
                      <a:pPr algn="l"/>
                      <a:r>
                        <a:rPr lang="en-US" sz="1400" b="1" baseline="0" dirty="0">
                          <a:solidFill>
                            <a:schemeClr val="bg1"/>
                          </a:solidFill>
                        </a:rPr>
                        <a:t>    + MCDB 180B – Scientific Analysis &amp; Communication II</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6133237"/>
                  </a:ext>
                </a:extLst>
              </a:tr>
              <a:tr h="365760">
                <a:tc>
                  <a:txBody>
                    <a:bodyPr/>
                    <a:lstStyle/>
                    <a:p>
                      <a:pPr algn="l"/>
                      <a:r>
                        <a:rPr lang="en-US" sz="1400" b="1" dirty="0">
                          <a:solidFill>
                            <a:schemeClr val="bg1"/>
                          </a:solidFill>
                        </a:rPr>
                        <a:t>5. MCDB 198C – Honors Research in MCDB</a:t>
                      </a:r>
                    </a:p>
                    <a:p>
                      <a:pPr algn="l"/>
                      <a:r>
                        <a:rPr lang="en-US" sz="1400" b="1" dirty="0">
                          <a:solidFill>
                            <a:schemeClr val="bg1"/>
                          </a:solidFill>
                        </a:rPr>
                        <a:t>    Limited to students completing the Biomedical Research Minor</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55682166"/>
                  </a:ext>
                </a:extLst>
              </a:tr>
              <a:tr h="365760">
                <a:tc>
                  <a:txBody>
                    <a:bodyPr/>
                    <a:lstStyle/>
                    <a:p>
                      <a:pPr algn="l"/>
                      <a:r>
                        <a:rPr lang="en-US" sz="1400" b="1" dirty="0">
                          <a:solidFill>
                            <a:schemeClr val="bg1"/>
                          </a:solidFill>
                        </a:rPr>
                        <a:t>6. MCDB 196B,</a:t>
                      </a:r>
                      <a:r>
                        <a:rPr lang="en-US" sz="1400" b="1" baseline="0" dirty="0">
                          <a:solidFill>
                            <a:schemeClr val="bg1"/>
                          </a:solidFill>
                        </a:rPr>
                        <a:t> 198B/C, 199B/C </a:t>
                      </a:r>
                    </a:p>
                    <a:p>
                      <a:pPr algn="l"/>
                      <a:r>
                        <a:rPr lang="en-US" sz="1400" b="1" baseline="0" dirty="0">
                          <a:solidFill>
                            <a:schemeClr val="bg1"/>
                          </a:solidFill>
                        </a:rPr>
                        <a:t>    + MCDB 145 – Appreciation &amp; Critical Review of Biomedical Research</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3344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E7F01F-357D-4333-927F-FFCD0839599A}"/>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3" name="Slide Number Placeholder 2">
            <a:extLst>
              <a:ext uri="{FF2B5EF4-FFF2-40B4-BE49-F238E27FC236}">
                <a16:creationId xmlns:a16="http://schemas.microsoft.com/office/drawing/2014/main" id="{4512B31E-461E-48B2-9FB3-C89D0DBB0928}"/>
              </a:ext>
            </a:extLst>
          </p:cNvPr>
          <p:cNvSpPr>
            <a:spLocks noGrp="1"/>
          </p:cNvSpPr>
          <p:nvPr>
            <p:ph type="sldNum" sz="quarter" idx="11"/>
          </p:nvPr>
        </p:nvSpPr>
        <p:spPr/>
        <p:txBody>
          <a:bodyPr/>
          <a:lstStyle/>
          <a:p>
            <a:fld id="{8368066F-241F-DA46-A244-6F6C08E1BFA8}" type="slidenum">
              <a:rPr lang="en-US" smtClean="0"/>
              <a:pPr/>
              <a:t>18</a:t>
            </a:fld>
            <a:endParaRPr lang="en-US"/>
          </a:p>
        </p:txBody>
      </p:sp>
      <p:sp>
        <p:nvSpPr>
          <p:cNvPr id="4" name="Title 3">
            <a:extLst>
              <a:ext uri="{FF2B5EF4-FFF2-40B4-BE49-F238E27FC236}">
                <a16:creationId xmlns:a16="http://schemas.microsoft.com/office/drawing/2014/main" id="{DF1ED4A1-AFFC-4822-87B2-043E21C495EC}"/>
              </a:ext>
            </a:extLst>
          </p:cNvPr>
          <p:cNvSpPr>
            <a:spLocks noGrp="1"/>
          </p:cNvSpPr>
          <p:nvPr>
            <p:ph type="title"/>
          </p:nvPr>
        </p:nvSpPr>
        <p:spPr>
          <a:xfrm>
            <a:off x="550920" y="731520"/>
            <a:ext cx="7315200" cy="507831"/>
          </a:xfrm>
        </p:spPr>
        <p:txBody>
          <a:bodyPr/>
          <a:lstStyle/>
          <a:p>
            <a:r>
              <a:rPr lang="en-US" dirty="0"/>
              <a:t>MCDB Major Requirements</a:t>
            </a:r>
          </a:p>
        </p:txBody>
      </p:sp>
      <p:graphicFrame>
        <p:nvGraphicFramePr>
          <p:cNvPr id="6" name="Table Placeholder 6">
            <a:extLst>
              <a:ext uri="{FF2B5EF4-FFF2-40B4-BE49-F238E27FC236}">
                <a16:creationId xmlns:a16="http://schemas.microsoft.com/office/drawing/2014/main" id="{90ABB1E9-BAF4-49D4-B45C-CEE6D01D0FC9}"/>
              </a:ext>
            </a:extLst>
          </p:cNvPr>
          <p:cNvGraphicFramePr>
            <a:graphicFrameLocks/>
          </p:cNvGraphicFramePr>
          <p:nvPr>
            <p:extLst>
              <p:ext uri="{D42A27DB-BD31-4B8C-83A1-F6EECF244321}">
                <p14:modId xmlns:p14="http://schemas.microsoft.com/office/powerpoint/2010/main" val="3918331688"/>
              </p:ext>
            </p:extLst>
          </p:nvPr>
        </p:nvGraphicFramePr>
        <p:xfrm>
          <a:off x="755538" y="1736725"/>
          <a:ext cx="7381464" cy="1463040"/>
        </p:xfrm>
        <a:graphic>
          <a:graphicData uri="http://schemas.openxmlformats.org/drawingml/2006/table">
            <a:tbl>
              <a:tblPr firstRow="1">
                <a:tableStyleId>{5C22544A-7EE6-4342-B048-85BDC9FD1C3A}</a:tableStyleId>
              </a:tblPr>
              <a:tblGrid>
                <a:gridCol w="1454262">
                  <a:extLst>
                    <a:ext uri="{9D8B030D-6E8A-4147-A177-3AD203B41FA5}">
                      <a16:colId xmlns:a16="http://schemas.microsoft.com/office/drawing/2014/main" val="3871567158"/>
                    </a:ext>
                  </a:extLst>
                </a:gridCol>
                <a:gridCol w="5927202">
                  <a:extLst>
                    <a:ext uri="{9D8B030D-6E8A-4147-A177-3AD203B41FA5}">
                      <a16:colId xmlns:a16="http://schemas.microsoft.com/office/drawing/2014/main" val="20001"/>
                    </a:ext>
                  </a:extLst>
                </a:gridCol>
              </a:tblGrid>
              <a:tr h="365760">
                <a:tc gridSpan="2">
                  <a:txBody>
                    <a:bodyPr/>
                    <a:lstStyle/>
                    <a:p>
                      <a:pPr algn="l"/>
                      <a:r>
                        <a:rPr lang="en-US" sz="1400" dirty="0">
                          <a:solidFill>
                            <a:srgbClr val="2774AE"/>
                          </a:solidFill>
                        </a:rPr>
                        <a:t>20 Units of Approved</a:t>
                      </a:r>
                      <a:r>
                        <a:rPr lang="en-US" sz="1400" baseline="0" dirty="0">
                          <a:solidFill>
                            <a:srgbClr val="2774AE"/>
                          </a:solidFill>
                        </a:rPr>
                        <a:t> Upper </a:t>
                      </a:r>
                      <a:r>
                        <a:rPr lang="en-US" sz="1400" dirty="0">
                          <a:solidFill>
                            <a:srgbClr val="2774AE"/>
                          </a:solidFill>
                        </a:rPr>
                        <a:t>Division Electives</a:t>
                      </a: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hMerge="1">
                  <a:txBody>
                    <a:bodyPr/>
                    <a:lstStyle/>
                    <a:p>
                      <a:endParaRPr lang="en-US"/>
                    </a:p>
                  </a:txBody>
                  <a:tcPr/>
                </a:tc>
                <a:extLst>
                  <a:ext uri="{0D108BD9-81ED-4DB2-BD59-A6C34878D82A}">
                    <a16:rowId xmlns:a16="http://schemas.microsoft.com/office/drawing/2014/main" val="2980189649"/>
                  </a:ext>
                </a:extLst>
              </a:tr>
              <a:tr h="365760">
                <a:tc>
                  <a:txBody>
                    <a:bodyPr/>
                    <a:lstStyle/>
                    <a:p>
                      <a:pPr algn="l"/>
                      <a:r>
                        <a:rPr lang="en-US" sz="1400" b="1" dirty="0">
                          <a:solidFill>
                            <a:schemeClr val="bg1"/>
                          </a:solidFill>
                        </a:rPr>
                        <a:t>Category 1</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algn="l"/>
                      <a:r>
                        <a:rPr lang="en-US" sz="1400" b="1" dirty="0">
                          <a:solidFill>
                            <a:schemeClr val="bg1"/>
                          </a:solidFill>
                        </a:rPr>
                        <a:t>5</a:t>
                      </a:r>
                      <a:r>
                        <a:rPr lang="en-US" sz="1400" b="1" baseline="0" dirty="0">
                          <a:solidFill>
                            <a:schemeClr val="bg1"/>
                          </a:solidFill>
                        </a:rPr>
                        <a:t> units from Category 1</a:t>
                      </a:r>
                      <a:endParaRPr lang="en-US" sz="1400" b="1" dirty="0">
                        <a:solidFill>
                          <a:schemeClr val="bg1"/>
                        </a:solidFill>
                      </a:endParaRPr>
                    </a:p>
                  </a:txBody>
                  <a:tcPr marL="36576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algn="l"/>
                      <a:r>
                        <a:rPr lang="en-US" sz="1400" b="1" dirty="0">
                          <a:solidFill>
                            <a:schemeClr val="bg1"/>
                          </a:solidFill>
                        </a:rPr>
                        <a:t>Category 2</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lang="en-US" sz="1400" b="1" dirty="0">
                          <a:solidFill>
                            <a:schemeClr val="bg1"/>
                          </a:solidFill>
                        </a:rPr>
                        <a:t>5</a:t>
                      </a:r>
                      <a:r>
                        <a:rPr lang="en-US" sz="1400" b="1" baseline="0" dirty="0">
                          <a:solidFill>
                            <a:schemeClr val="bg1"/>
                          </a:solidFill>
                        </a:rPr>
                        <a:t> units from Category 1 or 2</a:t>
                      </a:r>
                      <a:endParaRPr lang="en-US" sz="1400" b="1" dirty="0">
                        <a:solidFill>
                          <a:schemeClr val="bg1"/>
                        </a:solidFill>
                      </a:endParaRPr>
                    </a:p>
                  </a:txBody>
                  <a:tcPr marL="36576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algn="l"/>
                      <a:r>
                        <a:rPr lang="en-US" sz="1400" b="1" dirty="0">
                          <a:solidFill>
                            <a:schemeClr val="bg1"/>
                          </a:solidFill>
                        </a:rPr>
                        <a:t>Category 3</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a:r>
                        <a:rPr lang="en-US" sz="1400" b="1" dirty="0">
                          <a:solidFill>
                            <a:schemeClr val="bg1"/>
                          </a:solidFill>
                        </a:rPr>
                        <a:t>10 units of Category 1, 2, or 3</a:t>
                      </a:r>
                    </a:p>
                  </a:txBody>
                  <a:tcPr marL="36576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9758339"/>
                  </a:ext>
                </a:extLst>
              </a:tr>
            </a:tbl>
          </a:graphicData>
        </a:graphic>
      </p:graphicFrame>
    </p:spTree>
    <p:extLst>
      <p:ext uri="{BB962C8B-B14F-4D97-AF65-F5344CB8AC3E}">
        <p14:creationId xmlns:p14="http://schemas.microsoft.com/office/powerpoint/2010/main" val="414836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A7CA79-8208-4891-9DB5-D8DAEA1FAC16}"/>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3" name="Slide Number Placeholder 2">
            <a:extLst>
              <a:ext uri="{FF2B5EF4-FFF2-40B4-BE49-F238E27FC236}">
                <a16:creationId xmlns:a16="http://schemas.microsoft.com/office/drawing/2014/main" id="{BD0E9428-B92F-49DF-B35F-C10B4021F2D2}"/>
              </a:ext>
            </a:extLst>
          </p:cNvPr>
          <p:cNvSpPr>
            <a:spLocks noGrp="1"/>
          </p:cNvSpPr>
          <p:nvPr>
            <p:ph type="sldNum" sz="quarter" idx="11"/>
          </p:nvPr>
        </p:nvSpPr>
        <p:spPr/>
        <p:txBody>
          <a:bodyPr/>
          <a:lstStyle/>
          <a:p>
            <a:fld id="{8368066F-241F-DA46-A244-6F6C08E1BFA8}" type="slidenum">
              <a:rPr lang="en-US" smtClean="0"/>
              <a:pPr/>
              <a:t>19</a:t>
            </a:fld>
            <a:endParaRPr lang="en-US"/>
          </a:p>
        </p:txBody>
      </p:sp>
      <p:sp>
        <p:nvSpPr>
          <p:cNvPr id="4" name="Title 3">
            <a:extLst>
              <a:ext uri="{FF2B5EF4-FFF2-40B4-BE49-F238E27FC236}">
                <a16:creationId xmlns:a16="http://schemas.microsoft.com/office/drawing/2014/main" id="{32F97C94-19C6-4D6C-AC16-0E7ADE1D6605}"/>
              </a:ext>
            </a:extLst>
          </p:cNvPr>
          <p:cNvSpPr>
            <a:spLocks noGrp="1"/>
          </p:cNvSpPr>
          <p:nvPr>
            <p:ph type="title"/>
          </p:nvPr>
        </p:nvSpPr>
        <p:spPr>
          <a:xfrm>
            <a:off x="550920" y="731520"/>
            <a:ext cx="8385262" cy="480131"/>
          </a:xfrm>
        </p:spPr>
        <p:txBody>
          <a:bodyPr/>
          <a:lstStyle/>
          <a:p>
            <a:r>
              <a:rPr lang="en-US" sz="2800" dirty="0"/>
              <a:t>Fall Quarter Recommendations – Transfers</a:t>
            </a:r>
          </a:p>
        </p:txBody>
      </p:sp>
      <p:sp>
        <p:nvSpPr>
          <p:cNvPr id="5" name="Text Placeholder 4">
            <a:extLst>
              <a:ext uri="{FF2B5EF4-FFF2-40B4-BE49-F238E27FC236}">
                <a16:creationId xmlns:a16="http://schemas.microsoft.com/office/drawing/2014/main" id="{83613407-B644-463F-8931-AA8C08DF8392}"/>
              </a:ext>
            </a:extLst>
          </p:cNvPr>
          <p:cNvSpPr>
            <a:spLocks noGrp="1"/>
          </p:cNvSpPr>
          <p:nvPr>
            <p:ph type="body" sz="quarter" idx="12"/>
          </p:nvPr>
        </p:nvSpPr>
        <p:spPr>
          <a:xfrm>
            <a:off x="672737" y="1812131"/>
            <a:ext cx="7202488" cy="2626360"/>
          </a:xfrm>
        </p:spPr>
        <p:txBody>
          <a:bodyPr/>
          <a:lstStyle/>
          <a:p>
            <a:pPr marL="0" indent="0" fontAlgn="base">
              <a:buNone/>
            </a:pPr>
            <a:r>
              <a:rPr lang="en-US" sz="1600" b="1" u="sng" dirty="0"/>
              <a:t>Total Courseload</a:t>
            </a:r>
            <a:r>
              <a:rPr lang="en-US" sz="1600" b="1" dirty="0"/>
              <a:t>: </a:t>
            </a:r>
          </a:p>
          <a:p>
            <a:pPr lvl="1" fontAlgn="base"/>
            <a:r>
              <a:rPr lang="en-US" sz="1600" dirty="0"/>
              <a:t>2 major classes + 1 non-major elective</a:t>
            </a:r>
            <a:br>
              <a:rPr lang="en-US" sz="1600" dirty="0"/>
            </a:br>
            <a:endParaRPr lang="en-US" sz="1600" b="1" u="sng" dirty="0"/>
          </a:p>
          <a:p>
            <a:pPr fontAlgn="base"/>
            <a:r>
              <a:rPr lang="en-US" sz="1600" b="1" u="sng" dirty="0"/>
              <a:t>No more</a:t>
            </a:r>
            <a:r>
              <a:rPr lang="en-US" sz="1600" b="1" dirty="0"/>
              <a:t> </a:t>
            </a:r>
            <a:r>
              <a:rPr lang="en-US" sz="1600" dirty="0"/>
              <a:t>than 2 major classes</a:t>
            </a:r>
            <a:br>
              <a:rPr lang="en-US" sz="1600" dirty="0"/>
            </a:br>
            <a:endParaRPr lang="en-US" sz="1600" dirty="0"/>
          </a:p>
          <a:p>
            <a:pPr fontAlgn="base"/>
            <a:r>
              <a:rPr lang="en-US" sz="1600" b="1" u="sng" dirty="0"/>
              <a:t>Pick 2</a:t>
            </a:r>
            <a:r>
              <a:rPr lang="en-US" sz="1600" dirty="0"/>
              <a:t>:</a:t>
            </a:r>
          </a:p>
          <a:p>
            <a:pPr lvl="1" fontAlgn="base"/>
            <a:r>
              <a:rPr lang="en-US" sz="1600" dirty="0"/>
              <a:t>CHEM 30B </a:t>
            </a:r>
            <a:r>
              <a:rPr lang="en-US" sz="1600" b="1" dirty="0"/>
              <a:t>or </a:t>
            </a:r>
            <a:r>
              <a:rPr lang="en-US" sz="1600" dirty="0"/>
              <a:t>CHEM 153A </a:t>
            </a:r>
            <a:r>
              <a:rPr lang="en-US" sz="1600" b="1" dirty="0"/>
              <a:t>or</a:t>
            </a:r>
            <a:r>
              <a:rPr lang="en-US" sz="1600" dirty="0"/>
              <a:t> MCD BIO 165A</a:t>
            </a:r>
          </a:p>
          <a:p>
            <a:pPr lvl="1" fontAlgn="base"/>
            <a:r>
              <a:rPr lang="en-US" sz="1600" dirty="0"/>
              <a:t>PHYSICS 5A/5B/5C</a:t>
            </a:r>
          </a:p>
          <a:p>
            <a:pPr lvl="1" fontAlgn="base"/>
            <a:r>
              <a:rPr lang="en-US" sz="1600" dirty="0"/>
              <a:t>LIFESCI 107</a:t>
            </a:r>
            <a:br>
              <a:rPr lang="en-US" sz="1600" dirty="0"/>
            </a:br>
            <a:endParaRPr lang="en-US" sz="1600" dirty="0"/>
          </a:p>
        </p:txBody>
      </p:sp>
    </p:spTree>
    <p:extLst>
      <p:ext uri="{BB962C8B-B14F-4D97-AF65-F5344CB8AC3E}">
        <p14:creationId xmlns:p14="http://schemas.microsoft.com/office/powerpoint/2010/main" val="269911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83DFC-7141-4ED5-8160-E99472B08767}"/>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3" name="Slide Number Placeholder 2">
            <a:extLst>
              <a:ext uri="{FF2B5EF4-FFF2-40B4-BE49-F238E27FC236}">
                <a16:creationId xmlns:a16="http://schemas.microsoft.com/office/drawing/2014/main" id="{F9916E48-DCAF-4399-88AD-218757836ADB}"/>
              </a:ext>
            </a:extLst>
          </p:cNvPr>
          <p:cNvSpPr>
            <a:spLocks noGrp="1"/>
          </p:cNvSpPr>
          <p:nvPr>
            <p:ph type="sldNum" sz="quarter" idx="11"/>
          </p:nvPr>
        </p:nvSpPr>
        <p:spPr/>
        <p:txBody>
          <a:bodyPr/>
          <a:lstStyle/>
          <a:p>
            <a:fld id="{8368066F-241F-DA46-A244-6F6C08E1BFA8}" type="slidenum">
              <a:rPr lang="en-US" smtClean="0"/>
              <a:pPr/>
              <a:t>2</a:t>
            </a:fld>
            <a:endParaRPr lang="en-US"/>
          </a:p>
        </p:txBody>
      </p:sp>
      <p:sp>
        <p:nvSpPr>
          <p:cNvPr id="4" name="Title 3">
            <a:extLst>
              <a:ext uri="{FF2B5EF4-FFF2-40B4-BE49-F238E27FC236}">
                <a16:creationId xmlns:a16="http://schemas.microsoft.com/office/drawing/2014/main" id="{8B3262F7-0D1E-4363-AE46-A1405A67A343}"/>
              </a:ext>
            </a:extLst>
          </p:cNvPr>
          <p:cNvSpPr>
            <a:spLocks noGrp="1"/>
          </p:cNvSpPr>
          <p:nvPr>
            <p:ph type="title"/>
          </p:nvPr>
        </p:nvSpPr>
        <p:spPr>
          <a:xfrm>
            <a:off x="550920" y="731520"/>
            <a:ext cx="7315200" cy="507831"/>
          </a:xfrm>
        </p:spPr>
        <p:txBody>
          <a:bodyPr/>
          <a:lstStyle/>
          <a:p>
            <a:r>
              <a:rPr lang="en-US" dirty="0"/>
              <a:t>New Student Orientation Resources</a:t>
            </a:r>
          </a:p>
        </p:txBody>
      </p:sp>
      <p:sp>
        <p:nvSpPr>
          <p:cNvPr id="5" name="Text Placeholder 4">
            <a:extLst>
              <a:ext uri="{FF2B5EF4-FFF2-40B4-BE49-F238E27FC236}">
                <a16:creationId xmlns:a16="http://schemas.microsoft.com/office/drawing/2014/main" id="{18EDC295-F3B3-4D76-A589-FBFDFF55ACC5}"/>
              </a:ext>
            </a:extLst>
          </p:cNvPr>
          <p:cNvSpPr>
            <a:spLocks noGrp="1"/>
          </p:cNvSpPr>
          <p:nvPr>
            <p:ph type="body" sz="quarter" idx="12"/>
          </p:nvPr>
        </p:nvSpPr>
        <p:spPr>
          <a:xfrm>
            <a:off x="174868" y="1764489"/>
            <a:ext cx="7202488" cy="1590179"/>
          </a:xfrm>
        </p:spPr>
        <p:txBody>
          <a:bodyPr/>
          <a:lstStyle/>
          <a:p>
            <a:r>
              <a:rPr lang="en-US" sz="2000" dirty="0"/>
              <a:t>Presentation slides will be posted on </a:t>
            </a:r>
            <a:r>
              <a:rPr lang="en-US" sz="2000" b="1" dirty="0">
                <a:solidFill>
                  <a:schemeClr val="accent5"/>
                </a:solidFill>
              </a:rPr>
              <a:t>www.mcdb.ucla.edu/new-student-orientation/ </a:t>
            </a:r>
          </a:p>
          <a:p>
            <a:r>
              <a:rPr lang="en-US" sz="2000" dirty="0">
                <a:solidFill>
                  <a:srgbClr val="FFFFFF"/>
                </a:solidFill>
              </a:rPr>
              <a:t>Questions? </a:t>
            </a:r>
          </a:p>
          <a:p>
            <a:pPr lvl="1"/>
            <a:r>
              <a:rPr lang="en-US" sz="2000" dirty="0">
                <a:solidFill>
                  <a:srgbClr val="FFFFFF"/>
                </a:solidFill>
              </a:rPr>
              <a:t>Email us at </a:t>
            </a:r>
            <a:r>
              <a:rPr lang="en-US" sz="2000" b="1" dirty="0">
                <a:solidFill>
                  <a:srgbClr val="FFFFFF"/>
                </a:solidFill>
              </a:rPr>
              <a:t>undergradmcdb@lifesci.ucla.edu</a:t>
            </a:r>
          </a:p>
          <a:p>
            <a:pPr lvl="1"/>
            <a:r>
              <a:rPr lang="en-US" sz="2000" dirty="0">
                <a:solidFill>
                  <a:srgbClr val="FFFFFF"/>
                </a:solidFill>
              </a:rPr>
              <a:t>Call me at (310) 267-5908</a:t>
            </a:r>
          </a:p>
        </p:txBody>
      </p:sp>
    </p:spTree>
    <p:extLst>
      <p:ext uri="{BB962C8B-B14F-4D97-AF65-F5344CB8AC3E}">
        <p14:creationId xmlns:p14="http://schemas.microsoft.com/office/powerpoint/2010/main" val="133591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DF56-91EF-6546-82F5-2B1644AAD084}"/>
              </a:ext>
            </a:extLst>
          </p:cNvPr>
          <p:cNvSpPr>
            <a:spLocks noGrp="1"/>
          </p:cNvSpPr>
          <p:nvPr>
            <p:ph type="ctrTitle"/>
          </p:nvPr>
        </p:nvSpPr>
        <p:spPr/>
        <p:txBody>
          <a:bodyPr/>
          <a:lstStyle/>
          <a:p>
            <a:r>
              <a:rPr lang="en-US" dirty="0"/>
              <a:t>Thank You!</a:t>
            </a:r>
          </a:p>
        </p:txBody>
      </p:sp>
      <p:sp>
        <p:nvSpPr>
          <p:cNvPr id="3" name="Date Placeholder 2">
            <a:extLst>
              <a:ext uri="{FF2B5EF4-FFF2-40B4-BE49-F238E27FC236}">
                <a16:creationId xmlns:a16="http://schemas.microsoft.com/office/drawing/2014/main" id="{5EB5834C-B535-214C-A241-352B0FC84222}"/>
              </a:ext>
            </a:extLst>
          </p:cNvPr>
          <p:cNvSpPr>
            <a:spLocks noGrp="1"/>
          </p:cNvSpPr>
          <p:nvPr>
            <p:ph type="dt" sz="half" idx="2"/>
          </p:nvPr>
        </p:nvSpPr>
        <p:spPr/>
        <p:txBody>
          <a:bodyPr/>
          <a:lstStyle/>
          <a:p>
            <a:fld id="{A9193939-556C-4AB3-AD5A-6B2FF8B3CF6E}" type="datetime4">
              <a:rPr lang="en-US" smtClean="0"/>
              <a:t>June 30, 2025</a:t>
            </a:fld>
            <a:endParaRPr lang="en-US" dirty="0"/>
          </a:p>
        </p:txBody>
      </p:sp>
      <p:sp>
        <p:nvSpPr>
          <p:cNvPr id="4" name="Slide Number Placeholder 3">
            <a:extLst>
              <a:ext uri="{FF2B5EF4-FFF2-40B4-BE49-F238E27FC236}">
                <a16:creationId xmlns:a16="http://schemas.microsoft.com/office/drawing/2014/main" id="{72E4767F-322B-4B4B-B6B9-F19E9D6F9014}"/>
              </a:ext>
            </a:extLst>
          </p:cNvPr>
          <p:cNvSpPr>
            <a:spLocks noGrp="1"/>
          </p:cNvSpPr>
          <p:nvPr>
            <p:ph type="sldNum" sz="quarter" idx="4"/>
          </p:nvPr>
        </p:nvSpPr>
        <p:spPr/>
        <p:txBody>
          <a:bodyPr/>
          <a:lstStyle/>
          <a:p>
            <a:fld id="{8368066F-241F-DA46-A244-6F6C08E1BFA8}" type="slidenum">
              <a:rPr lang="en-US" smtClean="0"/>
              <a:pPr/>
              <a:t>20</a:t>
            </a:fld>
            <a:endParaRPr lang="en-US" dirty="0"/>
          </a:p>
        </p:txBody>
      </p:sp>
    </p:spTree>
    <p:extLst>
      <p:ext uri="{BB962C8B-B14F-4D97-AF65-F5344CB8AC3E}">
        <p14:creationId xmlns:p14="http://schemas.microsoft.com/office/powerpoint/2010/main" val="277139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BEBC-D4A9-4569-A5DE-479112E25FFA}"/>
              </a:ext>
            </a:extLst>
          </p:cNvPr>
          <p:cNvSpPr>
            <a:spLocks noGrp="1"/>
          </p:cNvSpPr>
          <p:nvPr>
            <p:ph type="dt" sz="half" idx="10"/>
          </p:nvPr>
        </p:nvSpPr>
        <p:spPr/>
        <p:txBody>
          <a:bodyPr/>
          <a:lstStyle/>
          <a:p>
            <a:fld id="{BA44B934-4787-CE42-9206-F1BF26B71361}" type="datetime4">
              <a:rPr lang="en-US" smtClean="0"/>
              <a:t>June 30, 2025</a:t>
            </a:fld>
            <a:endParaRPr lang="en-US" dirty="0"/>
          </a:p>
        </p:txBody>
      </p:sp>
      <p:sp>
        <p:nvSpPr>
          <p:cNvPr id="3" name="Slide Number Placeholder 2">
            <a:extLst>
              <a:ext uri="{FF2B5EF4-FFF2-40B4-BE49-F238E27FC236}">
                <a16:creationId xmlns:a16="http://schemas.microsoft.com/office/drawing/2014/main" id="{D9E08C68-93B9-4A51-89B4-D515C7814218}"/>
              </a:ext>
            </a:extLst>
          </p:cNvPr>
          <p:cNvSpPr>
            <a:spLocks noGrp="1"/>
          </p:cNvSpPr>
          <p:nvPr>
            <p:ph type="sldNum" sz="quarter" idx="11"/>
          </p:nvPr>
        </p:nvSpPr>
        <p:spPr/>
        <p:txBody>
          <a:bodyPr/>
          <a:lstStyle/>
          <a:p>
            <a:fld id="{8368066F-241F-DA46-A244-6F6C08E1BFA8}" type="slidenum">
              <a:rPr lang="en-US" smtClean="0"/>
              <a:pPr/>
              <a:t>3</a:t>
            </a:fld>
            <a:endParaRPr lang="en-US"/>
          </a:p>
        </p:txBody>
      </p:sp>
      <p:sp>
        <p:nvSpPr>
          <p:cNvPr id="4" name="Title 3">
            <a:extLst>
              <a:ext uri="{FF2B5EF4-FFF2-40B4-BE49-F238E27FC236}">
                <a16:creationId xmlns:a16="http://schemas.microsoft.com/office/drawing/2014/main" id="{B418BFBD-B6BC-494D-AB9A-F0474A81B01B}"/>
              </a:ext>
            </a:extLst>
          </p:cNvPr>
          <p:cNvSpPr>
            <a:spLocks noGrp="1"/>
          </p:cNvSpPr>
          <p:nvPr>
            <p:ph type="title"/>
          </p:nvPr>
        </p:nvSpPr>
        <p:spPr>
          <a:xfrm>
            <a:off x="550920" y="681790"/>
            <a:ext cx="7983480" cy="507831"/>
          </a:xfrm>
        </p:spPr>
        <p:txBody>
          <a:bodyPr/>
          <a:lstStyle/>
          <a:p>
            <a:r>
              <a:rPr lang="en-US" dirty="0"/>
              <a:t>What do MCDB Majors Study?</a:t>
            </a:r>
          </a:p>
        </p:txBody>
      </p:sp>
      <p:sp>
        <p:nvSpPr>
          <p:cNvPr id="5" name="Text Placeholder 4">
            <a:extLst>
              <a:ext uri="{FF2B5EF4-FFF2-40B4-BE49-F238E27FC236}">
                <a16:creationId xmlns:a16="http://schemas.microsoft.com/office/drawing/2014/main" id="{B670C655-76CC-41E5-8714-594D9DB9BE50}"/>
              </a:ext>
            </a:extLst>
          </p:cNvPr>
          <p:cNvSpPr>
            <a:spLocks noGrp="1"/>
          </p:cNvSpPr>
          <p:nvPr>
            <p:ph type="body" sz="quarter" idx="12"/>
          </p:nvPr>
        </p:nvSpPr>
        <p:spPr>
          <a:xfrm>
            <a:off x="219220" y="1888331"/>
            <a:ext cx="5190980" cy="2324226"/>
          </a:xfrm>
        </p:spPr>
        <p:txBody>
          <a:bodyPr/>
          <a:lstStyle/>
          <a:p>
            <a:pPr>
              <a:defRPr/>
            </a:pPr>
            <a:r>
              <a:rPr kumimoji="0" lang="en-US" sz="1700" b="0" i="0" u="none" strike="noStrike" kern="1200" cap="none" spc="0" normalizeH="0" baseline="0" noProof="0" dirty="0">
                <a:ln>
                  <a:noFill/>
                </a:ln>
                <a:solidFill>
                  <a:srgbClr val="FFFFFF"/>
                </a:solidFill>
                <a:effectLst/>
                <a:uLnTx/>
                <a:uFillTx/>
                <a:latin typeface="Helvetica"/>
                <a:ea typeface="+mn-ea"/>
                <a:cs typeface="+mn-cs"/>
              </a:rPr>
              <a:t>MCDB is the study of life on earth at the cellular and molecular levels.</a:t>
            </a:r>
          </a:p>
          <a:p>
            <a:pPr>
              <a:defRPr/>
            </a:pPr>
            <a:r>
              <a:rPr kumimoji="0" lang="en-US" sz="1700" b="0" i="0" u="none" strike="noStrike" kern="1200" cap="none" spc="0" normalizeH="0" baseline="0" noProof="0" dirty="0">
                <a:ln>
                  <a:noFill/>
                </a:ln>
                <a:solidFill>
                  <a:srgbClr val="FFFFFF"/>
                </a:solidFill>
                <a:effectLst/>
                <a:uLnTx/>
                <a:uFillTx/>
                <a:latin typeface="Helvetica"/>
                <a:ea typeface="+mn-ea"/>
                <a:cs typeface="+mn-cs"/>
              </a:rPr>
              <a:t>MCDB majors learn about molecular processes involved in cell function and differentiation, as well as the role of genes in multicellular organisms.</a:t>
            </a:r>
          </a:p>
          <a:p>
            <a:pPr>
              <a:defRPr/>
            </a:pPr>
            <a:r>
              <a:rPr kumimoji="0" lang="en-US" sz="1700" b="0" i="0" u="none" strike="noStrike" kern="1200" cap="none" spc="0" normalizeH="0" baseline="0" noProof="0" dirty="0">
                <a:ln>
                  <a:noFill/>
                </a:ln>
                <a:solidFill>
                  <a:srgbClr val="FFFFFF"/>
                </a:solidFill>
                <a:effectLst/>
                <a:uLnTx/>
                <a:uFillTx/>
                <a:latin typeface="Helvetica"/>
                <a:ea typeface="+mn-ea"/>
                <a:cs typeface="+mn-cs"/>
              </a:rPr>
              <a:t>Students learn how to use the scientific method to test questions and solve problems, using quantitative and inquiry-related skills.</a:t>
            </a:r>
          </a:p>
        </p:txBody>
      </p:sp>
      <p:pic>
        <p:nvPicPr>
          <p:cNvPr id="7" name="Google Shape;100;p19">
            <a:extLst>
              <a:ext uri="{FF2B5EF4-FFF2-40B4-BE49-F238E27FC236}">
                <a16:creationId xmlns:a16="http://schemas.microsoft.com/office/drawing/2014/main" id="{C1A68D41-A2B4-4A35-8B0F-BC6C0098CDD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464" y="1766494"/>
            <a:ext cx="3038330" cy="234775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724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0920" y="473756"/>
            <a:ext cx="7315200" cy="515526"/>
          </a:xfrm>
        </p:spPr>
        <p:txBody>
          <a:bodyPr/>
          <a:lstStyle/>
          <a:p>
            <a:r>
              <a:rPr lang="en-US" dirty="0">
                <a:hlinkClick r:id="rId2">
                  <a:extLst>
                    <a:ext uri="{A12FA001-AC4F-418D-AE19-62706E023703}">
                      <ahyp:hlinkClr xmlns:ahyp="http://schemas.microsoft.com/office/drawing/2018/hyperlinkcolor" val="tx"/>
                    </a:ext>
                  </a:extLst>
                </a:hlinkClick>
              </a:rPr>
              <a:t>Life Science Core Education </a:t>
            </a:r>
            <a:endParaRPr lang="en-US" dirty="0"/>
          </a:p>
        </p:txBody>
      </p:sp>
      <p:sp>
        <p:nvSpPr>
          <p:cNvPr id="4" name="Date Placeholder 3"/>
          <p:cNvSpPr>
            <a:spLocks noGrp="1"/>
          </p:cNvSpPr>
          <p:nvPr>
            <p:ph type="dt" sz="half" idx="2"/>
          </p:nvPr>
        </p:nvSpPr>
        <p:spPr>
          <a:xfrm>
            <a:off x="6705600" y="4828032"/>
            <a:ext cx="1371600" cy="141577"/>
          </a:xfrm>
        </p:spPr>
        <p:txBody>
          <a:bodyPr/>
          <a:lstStyle/>
          <a:p>
            <a:fld id="{6CC1801E-1B23-493E-BDCE-77843603EB74}" type="datetime4">
              <a:rPr lang="en-US" smtClean="0"/>
              <a:t>June 30, 2025</a:t>
            </a:fld>
            <a:endParaRPr lang="en-US" dirty="0"/>
          </a:p>
        </p:txBody>
      </p:sp>
      <p:sp>
        <p:nvSpPr>
          <p:cNvPr id="5" name="Slide Number Placeholder 4"/>
          <p:cNvSpPr>
            <a:spLocks noGrp="1"/>
          </p:cNvSpPr>
          <p:nvPr>
            <p:ph type="sldNum" sz="quarter" idx="4"/>
          </p:nvPr>
        </p:nvSpPr>
        <p:spPr/>
        <p:txBody>
          <a:bodyPr/>
          <a:lstStyle/>
          <a:p>
            <a:fld id="{8368066F-241F-DA46-A244-6F6C08E1BFA8}" type="slidenum">
              <a:rPr lang="en-US" smtClean="0"/>
              <a:pPr/>
              <a:t>4</a:t>
            </a:fld>
            <a:endParaRPr lang="en-US" dirty="0"/>
          </a:p>
        </p:txBody>
      </p:sp>
      <p:sp>
        <p:nvSpPr>
          <p:cNvPr id="6" name="TextBox 5">
            <a:extLst>
              <a:ext uri="{FF2B5EF4-FFF2-40B4-BE49-F238E27FC236}">
                <a16:creationId xmlns:a16="http://schemas.microsoft.com/office/drawing/2014/main" id="{257F375E-BD1A-D338-59E4-8939B68CB9D9}"/>
              </a:ext>
            </a:extLst>
          </p:cNvPr>
          <p:cNvSpPr txBox="1"/>
          <p:nvPr/>
        </p:nvSpPr>
        <p:spPr>
          <a:xfrm>
            <a:off x="0" y="1633191"/>
            <a:ext cx="8724852" cy="2829108"/>
          </a:xfrm>
          <a:prstGeom prst="rect">
            <a:avLst/>
          </a:prstGeom>
          <a:noFill/>
        </p:spPr>
        <p:txBody>
          <a:bodyPr wrap="square" lIns="457200" tIns="0" rIns="0" bIns="0" rtlCol="0">
            <a:spAutoFit/>
          </a:bodyPr>
          <a:lstStyle/>
          <a:p>
            <a:pPr marL="285750" indent="-285750" algn="l">
              <a:buFont typeface="Arial" panose="020B0604020202020204" pitchFamily="34" charset="0"/>
              <a:buChar char="•"/>
            </a:pPr>
            <a:r>
              <a:rPr lang="en-US" sz="1414" b="1" dirty="0">
                <a:effectLst/>
              </a:rPr>
              <a:t>Integrated Curriculum</a:t>
            </a:r>
            <a:r>
              <a:rPr lang="en-US" sz="1414" dirty="0"/>
              <a:t>: Offers a cohesive course sequence designed for first-year undergraduates</a:t>
            </a:r>
          </a:p>
          <a:p>
            <a:pPr algn="l"/>
            <a:endParaRPr lang="en-US" sz="1414" dirty="0"/>
          </a:p>
          <a:p>
            <a:pPr marL="285750" indent="-285750" algn="l">
              <a:buFont typeface="Arial" panose="020B0604020202020204" pitchFamily="34" charset="0"/>
              <a:buChar char="•"/>
            </a:pPr>
            <a:r>
              <a:rPr lang="en-US" sz="1414" b="1" dirty="0">
                <a:effectLst/>
              </a:rPr>
              <a:t>Core Structure</a:t>
            </a:r>
            <a:r>
              <a:rPr lang="en-US" sz="1414" dirty="0"/>
              <a:t>: Four foundational course series Life Sciences, plus Chemistry, Mathematics, and Physics</a:t>
            </a:r>
            <a:br>
              <a:rPr lang="en-US" sz="1414" dirty="0"/>
            </a:br>
            <a:endParaRPr lang="en-US" sz="1414" dirty="0"/>
          </a:p>
          <a:p>
            <a:pPr marL="285750" indent="-285750" algn="l">
              <a:buFont typeface="Arial" panose="020B0604020202020204" pitchFamily="34" charset="0"/>
              <a:buChar char="•"/>
            </a:pPr>
            <a:r>
              <a:rPr lang="en-US" sz="1414" b="1" dirty="0">
                <a:effectLst/>
              </a:rPr>
              <a:t>First Two Years</a:t>
            </a:r>
            <a:r>
              <a:rPr lang="en-US" sz="1414" dirty="0"/>
              <a:t>: Makes up most of the coursework during your first two years as a life science major at UCLA</a:t>
            </a:r>
            <a:br>
              <a:rPr lang="en-US" sz="1414" dirty="0"/>
            </a:br>
            <a:endParaRPr lang="en-US" sz="1414" dirty="0"/>
          </a:p>
          <a:p>
            <a:pPr marL="285750" indent="-285750" algn="l">
              <a:buFont typeface="Arial" panose="020B0604020202020204" pitchFamily="34" charset="0"/>
              <a:buChar char="•"/>
            </a:pPr>
            <a:r>
              <a:rPr lang="en-US" sz="1414" b="1" dirty="0">
                <a:effectLst/>
              </a:rPr>
              <a:t>Interdisciplinary Teaching</a:t>
            </a:r>
            <a:r>
              <a:rPr lang="en-US" sz="1414" dirty="0"/>
              <a:t>: Courses taught by faculty from diverse life science departments, exposing you to different disciplines</a:t>
            </a:r>
            <a:br>
              <a:rPr lang="en-US" sz="1414" dirty="0"/>
            </a:br>
            <a:endParaRPr lang="en-US" sz="1414" dirty="0"/>
          </a:p>
          <a:p>
            <a:pPr marL="285750" indent="-285750" algn="l">
              <a:buFont typeface="Arial" panose="020B0604020202020204" pitchFamily="34" charset="0"/>
              <a:buChar char="•"/>
            </a:pPr>
            <a:r>
              <a:rPr lang="en-US" sz="1414" b="1" dirty="0">
                <a:effectLst/>
              </a:rPr>
              <a:t>Common Foundation</a:t>
            </a:r>
            <a:r>
              <a:rPr lang="en-US" sz="1414" dirty="0"/>
              <a:t>: All Life Science students take the same Core courses, preparing you for any life science major</a:t>
            </a:r>
          </a:p>
        </p:txBody>
      </p:sp>
      <p:pic>
        <p:nvPicPr>
          <p:cNvPr id="8" name="Picture 7" descr="A logo with text overlay&#10;&#10;AI-generated content may be incorrect.">
            <a:extLst>
              <a:ext uri="{FF2B5EF4-FFF2-40B4-BE49-F238E27FC236}">
                <a16:creationId xmlns:a16="http://schemas.microsoft.com/office/drawing/2014/main" id="{AA72E678-C91C-2444-FF9D-FD9699EF2ACB}"/>
              </a:ext>
            </a:extLst>
          </p:cNvPr>
          <p:cNvPicPr>
            <a:picLocks noChangeAspect="1"/>
          </p:cNvPicPr>
          <p:nvPr/>
        </p:nvPicPr>
        <p:blipFill>
          <a:blip r:embed="rId3"/>
          <a:srcRect t="6601"/>
          <a:stretch/>
        </p:blipFill>
        <p:spPr>
          <a:xfrm>
            <a:off x="6704070" y="113583"/>
            <a:ext cx="1714452" cy="1482571"/>
          </a:xfrm>
          <a:prstGeom prst="roundRect">
            <a:avLst/>
          </a:prstGeom>
        </p:spPr>
      </p:pic>
    </p:spTree>
    <p:extLst>
      <p:ext uri="{BB962C8B-B14F-4D97-AF65-F5344CB8AC3E}">
        <p14:creationId xmlns:p14="http://schemas.microsoft.com/office/powerpoint/2010/main" val="220766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51237" y="2193131"/>
            <a:ext cx="7314883" cy="1637371"/>
          </a:xfrm>
        </p:spPr>
        <p:txBody>
          <a:bodyPr/>
          <a:lstStyle/>
          <a:p>
            <a:r>
              <a:rPr lang="en-US" sz="2400" dirty="0"/>
              <a:t>Life sciences</a:t>
            </a:r>
          </a:p>
          <a:p>
            <a:r>
              <a:rPr lang="en-US" sz="2400" dirty="0"/>
              <a:t>Chemistry</a:t>
            </a:r>
          </a:p>
          <a:p>
            <a:r>
              <a:rPr lang="en-US" sz="2400" dirty="0"/>
              <a:t>Mathematics</a:t>
            </a:r>
          </a:p>
          <a:p>
            <a:r>
              <a:rPr lang="en-US" sz="2400" dirty="0"/>
              <a:t>physics</a:t>
            </a:r>
          </a:p>
        </p:txBody>
      </p:sp>
      <p:sp>
        <p:nvSpPr>
          <p:cNvPr id="3" name="Title 2"/>
          <p:cNvSpPr>
            <a:spLocks noGrp="1"/>
          </p:cNvSpPr>
          <p:nvPr>
            <p:ph type="title"/>
          </p:nvPr>
        </p:nvSpPr>
        <p:spPr>
          <a:xfrm>
            <a:off x="550920" y="731519"/>
            <a:ext cx="7315200" cy="515526"/>
          </a:xfrm>
        </p:spPr>
        <p:txBody>
          <a:bodyPr/>
          <a:lstStyle/>
          <a:p>
            <a:r>
              <a:rPr lang="en-US" dirty="0"/>
              <a:t>Life Science Core Curriculum </a:t>
            </a:r>
          </a:p>
        </p:txBody>
      </p:sp>
      <p:sp>
        <p:nvSpPr>
          <p:cNvPr id="4" name="Date Placeholder 3"/>
          <p:cNvSpPr>
            <a:spLocks noGrp="1"/>
          </p:cNvSpPr>
          <p:nvPr>
            <p:ph type="dt" sz="half" idx="2"/>
          </p:nvPr>
        </p:nvSpPr>
        <p:spPr>
          <a:xfrm>
            <a:off x="6705600" y="4828032"/>
            <a:ext cx="1371600" cy="141577"/>
          </a:xfrm>
        </p:spPr>
        <p:txBody>
          <a:bodyPr/>
          <a:lstStyle/>
          <a:p>
            <a:fld id="{6CC1801E-1B23-493E-BDCE-77843603EB74}" type="datetime4">
              <a:rPr lang="en-US" smtClean="0"/>
              <a:t>June 30, 2025</a:t>
            </a:fld>
            <a:endParaRPr lang="en-US" dirty="0"/>
          </a:p>
        </p:txBody>
      </p:sp>
      <p:sp>
        <p:nvSpPr>
          <p:cNvPr id="5" name="Slide Number Placeholder 4"/>
          <p:cNvSpPr>
            <a:spLocks noGrp="1"/>
          </p:cNvSpPr>
          <p:nvPr>
            <p:ph type="sldNum" sz="quarter" idx="4"/>
          </p:nvPr>
        </p:nvSpPr>
        <p:spPr/>
        <p:txBody>
          <a:bodyPr/>
          <a:lstStyle/>
          <a:p>
            <a:fld id="{8368066F-241F-DA46-A244-6F6C08E1BFA8}" type="slidenum">
              <a:rPr lang="en-US" smtClean="0"/>
              <a:pPr/>
              <a:t>5</a:t>
            </a:fld>
            <a:endParaRPr lang="en-US" dirty="0"/>
          </a:p>
        </p:txBody>
      </p:sp>
      <p:pic>
        <p:nvPicPr>
          <p:cNvPr id="8" name="Picture 7" descr="A close up of a DNA.">
            <a:extLst>
              <a:ext uri="{FF2B5EF4-FFF2-40B4-BE49-F238E27FC236}">
                <a16:creationId xmlns:a16="http://schemas.microsoft.com/office/drawing/2014/main" id="{6426AF6C-CDA7-A3EF-DF43-C497E51E2A22}"/>
              </a:ext>
            </a:extLst>
          </p:cNvPr>
          <p:cNvPicPr>
            <a:picLocks noChangeAspect="1"/>
          </p:cNvPicPr>
          <p:nvPr/>
        </p:nvPicPr>
        <p:blipFill>
          <a:blip r:embed="rId2"/>
          <a:stretch>
            <a:fillRect/>
          </a:stretch>
        </p:blipFill>
        <p:spPr>
          <a:xfrm>
            <a:off x="3886200" y="2134247"/>
            <a:ext cx="4515175" cy="1755137"/>
          </a:xfrm>
          <a:prstGeom prst="roundRect">
            <a:avLst/>
          </a:prstGeom>
        </p:spPr>
      </p:pic>
    </p:spTree>
    <p:extLst>
      <p:ext uri="{BB962C8B-B14F-4D97-AF65-F5344CB8AC3E}">
        <p14:creationId xmlns:p14="http://schemas.microsoft.com/office/powerpoint/2010/main" val="865086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a:xfrm>
            <a:off x="6691556" y="4828032"/>
            <a:ext cx="1371600" cy="141577"/>
          </a:xfrm>
        </p:spPr>
        <p:txBody>
          <a:bodyPr/>
          <a:lstStyle/>
          <a:p>
            <a:fld id="{3737B0CD-4F03-479B-A837-C92F9D736789}" type="datetime4">
              <a:rPr lang="en-US" smtClean="0"/>
              <a:t>June 30,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6</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424732"/>
          </a:xfrm>
        </p:spPr>
        <p:txBody>
          <a:bodyPr/>
          <a:lstStyle/>
          <a:p>
            <a:r>
              <a:rPr lang="en-US" sz="2400" dirty="0"/>
              <a:t>Life Sciences Series: </a:t>
            </a:r>
            <a:r>
              <a:rPr lang="en-US" sz="2400" u="sng" dirty="0"/>
              <a:t>All</a:t>
            </a:r>
            <a:r>
              <a:rPr lang="en-US" sz="2400" dirty="0"/>
              <a:t> Courses Required</a:t>
            </a:r>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3172283165"/>
              </p:ext>
            </p:extLst>
          </p:nvPr>
        </p:nvGraphicFramePr>
        <p:xfrm>
          <a:off x="1028700" y="1736725"/>
          <a:ext cx="7108302" cy="1828800"/>
        </p:xfrm>
        <a:graphic>
          <a:graphicData uri="http://schemas.openxmlformats.org/drawingml/2006/table">
            <a:tbl>
              <a:tblPr firstRow="1">
                <a:tableStyleId>{5C22544A-7EE6-4342-B048-85BDC9FD1C3A}</a:tableStyleId>
              </a:tblPr>
              <a:tblGrid>
                <a:gridCol w="7108302">
                  <a:extLst>
                    <a:ext uri="{9D8B030D-6E8A-4147-A177-3AD203B41FA5}">
                      <a16:colId xmlns:a16="http://schemas.microsoft.com/office/drawing/2014/main" val="3871567158"/>
                    </a:ext>
                  </a:extLst>
                </a:gridCol>
              </a:tblGrid>
              <a:tr h="365760">
                <a:tc>
                  <a:txBody>
                    <a:bodyPr/>
                    <a:lstStyle/>
                    <a:p>
                      <a:pPr algn="l"/>
                      <a:r>
                        <a:rPr lang="en-US" sz="1400" dirty="0">
                          <a:solidFill>
                            <a:srgbClr val="2774AE"/>
                          </a:solidFill>
                        </a:rPr>
                        <a:t>Life</a:t>
                      </a:r>
                      <a:r>
                        <a:rPr lang="en-US" sz="1400" baseline="0" dirty="0">
                          <a:solidFill>
                            <a:srgbClr val="2774AE"/>
                          </a:solidFill>
                        </a:rPr>
                        <a:t> Sciences Courses (# of Units)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algn="l"/>
                      <a:r>
                        <a:rPr lang="en-US" sz="1400" b="1" dirty="0">
                          <a:solidFill>
                            <a:schemeClr val="bg1"/>
                          </a:solidFill>
                        </a:rPr>
                        <a:t>LIFESCI</a:t>
                      </a:r>
                      <a:r>
                        <a:rPr lang="en-US" sz="1400" b="1" baseline="0" dirty="0">
                          <a:solidFill>
                            <a:schemeClr val="bg1"/>
                          </a:solidFill>
                        </a:rPr>
                        <a:t> 7A – Cell and Molecular Biology (5)</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algn="l"/>
                      <a:r>
                        <a:rPr lang="en-US" sz="1400" b="1" dirty="0">
                          <a:solidFill>
                            <a:schemeClr val="bg1"/>
                          </a:solidFill>
                        </a:rPr>
                        <a:t>LIFESCI </a:t>
                      </a:r>
                      <a:r>
                        <a:rPr lang="en-US" sz="1400" b="1" baseline="0" dirty="0">
                          <a:solidFill>
                            <a:schemeClr val="bg1"/>
                          </a:solidFill>
                        </a:rPr>
                        <a:t>7B – Genetics, Evolution &amp; Ecology (5) </a:t>
                      </a:r>
                      <a:r>
                        <a:rPr lang="en-US" sz="1400" b="0" baseline="0" dirty="0">
                          <a:solidFill>
                            <a:schemeClr val="bg1"/>
                          </a:solidFill>
                        </a:rPr>
                        <a:t>Prerequisite: 7A</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algn="l"/>
                      <a:r>
                        <a:rPr lang="en-US" sz="1400" b="1" dirty="0">
                          <a:solidFill>
                            <a:schemeClr val="bg1"/>
                          </a:solidFill>
                        </a:rPr>
                        <a:t>LIFESCI</a:t>
                      </a:r>
                      <a:r>
                        <a:rPr lang="en-US" sz="1400" b="1" baseline="0" dirty="0">
                          <a:solidFill>
                            <a:schemeClr val="bg1"/>
                          </a:solidFill>
                        </a:rPr>
                        <a:t> 7C – Physiology and Human Biology (5) </a:t>
                      </a:r>
                      <a:r>
                        <a:rPr lang="en-US" sz="1400" b="0" baseline="0" dirty="0">
                          <a:solidFill>
                            <a:schemeClr val="bg1"/>
                          </a:solidFill>
                        </a:rPr>
                        <a:t>Prerequisite: 7B</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9758339"/>
                  </a:ext>
                </a:extLst>
              </a:tr>
              <a:tr h="365760">
                <a:tc>
                  <a:txBody>
                    <a:bodyPr/>
                    <a:lstStyle/>
                    <a:p>
                      <a:pPr algn="l"/>
                      <a:r>
                        <a:rPr lang="en-US" sz="1400" b="1" dirty="0">
                          <a:solidFill>
                            <a:schemeClr val="bg1"/>
                          </a:solidFill>
                        </a:rPr>
                        <a:t>LIFESCI</a:t>
                      </a:r>
                      <a:r>
                        <a:rPr lang="en-US" sz="1400" b="1" baseline="0" dirty="0">
                          <a:solidFill>
                            <a:schemeClr val="bg1"/>
                          </a:solidFill>
                        </a:rPr>
                        <a:t> 7L – Intro to Laboratory and Scientific Methodology (3) </a:t>
                      </a:r>
                      <a:r>
                        <a:rPr lang="en-US" sz="1400" b="0" baseline="0" dirty="0">
                          <a:solidFill>
                            <a:schemeClr val="bg1"/>
                          </a:solidFill>
                        </a:rPr>
                        <a:t>Prerequisite: 7B</a:t>
                      </a:r>
                      <a:endParaRPr lang="en-US" sz="14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86133237"/>
                  </a:ext>
                </a:extLst>
              </a:tr>
            </a:tbl>
          </a:graphicData>
        </a:graphic>
      </p:graphicFrame>
      <p:sp>
        <p:nvSpPr>
          <p:cNvPr id="6" name="Star: 5 Points 5">
            <a:extLst>
              <a:ext uri="{FF2B5EF4-FFF2-40B4-BE49-F238E27FC236}">
                <a16:creationId xmlns:a16="http://schemas.microsoft.com/office/drawing/2014/main" id="{DCE50881-4D32-4D52-881E-04C5AC0B8D35}"/>
              </a:ext>
            </a:extLst>
          </p:cNvPr>
          <p:cNvSpPr/>
          <p:nvPr/>
        </p:nvSpPr>
        <p:spPr>
          <a:xfrm>
            <a:off x="5181600" y="2155031"/>
            <a:ext cx="228600" cy="228600"/>
          </a:xfrm>
          <a:prstGeom prst="star5">
            <a:avLst/>
          </a:prstGeom>
          <a:solidFill>
            <a:srgbClr val="FFC72B"/>
          </a:solidFill>
          <a:ln>
            <a:solidFill>
              <a:srgbClr val="FFC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21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0A67DDEB-F8B2-4E8C-BA33-AF6904FAAED8}" type="datetime4">
              <a:rPr lang="en-US" smtClean="0"/>
              <a:t>June 30,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7</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28575" y="343912"/>
            <a:ext cx="1830754" cy="1421928"/>
          </a:xfrm>
        </p:spPr>
        <p:txBody>
          <a:bodyPr/>
          <a:lstStyle/>
          <a:p>
            <a:r>
              <a:rPr lang="en-US" sz="2400" dirty="0"/>
              <a:t>Chemistry Series</a:t>
            </a:r>
            <a:br>
              <a:rPr lang="en-US" sz="2400" dirty="0"/>
            </a:br>
            <a:r>
              <a:rPr lang="en-US" sz="2400" dirty="0"/>
              <a:t>(CHEM)</a:t>
            </a:r>
            <a:br>
              <a:rPr lang="en-US" sz="2400" dirty="0"/>
            </a:br>
            <a:endParaRPr lang="en-US" sz="2400" dirty="0"/>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1163839710"/>
              </p:ext>
            </p:extLst>
          </p:nvPr>
        </p:nvGraphicFramePr>
        <p:xfrm>
          <a:off x="1817808" y="182881"/>
          <a:ext cx="7175746" cy="4178897"/>
        </p:xfrm>
        <a:graphic>
          <a:graphicData uri="http://schemas.openxmlformats.org/drawingml/2006/table">
            <a:tbl>
              <a:tblPr firstRow="1">
                <a:tableStyleId>{5C22544A-7EE6-4342-B048-85BDC9FD1C3A}</a:tableStyleId>
              </a:tblPr>
              <a:tblGrid>
                <a:gridCol w="3428413">
                  <a:extLst>
                    <a:ext uri="{9D8B030D-6E8A-4147-A177-3AD203B41FA5}">
                      <a16:colId xmlns:a16="http://schemas.microsoft.com/office/drawing/2014/main" val="3871567158"/>
                    </a:ext>
                  </a:extLst>
                </a:gridCol>
                <a:gridCol w="407856">
                  <a:extLst>
                    <a:ext uri="{9D8B030D-6E8A-4147-A177-3AD203B41FA5}">
                      <a16:colId xmlns:a16="http://schemas.microsoft.com/office/drawing/2014/main" val="217651101"/>
                    </a:ext>
                  </a:extLst>
                </a:gridCol>
                <a:gridCol w="3339477">
                  <a:extLst>
                    <a:ext uri="{9D8B030D-6E8A-4147-A177-3AD203B41FA5}">
                      <a16:colId xmlns:a16="http://schemas.microsoft.com/office/drawing/2014/main" val="324501064"/>
                    </a:ext>
                  </a:extLst>
                </a:gridCol>
              </a:tblGrid>
              <a:tr h="254825">
                <a:tc>
                  <a:txBody>
                    <a:bodyPr/>
                    <a:lstStyle/>
                    <a:p>
                      <a:pPr algn="l"/>
                      <a:r>
                        <a:rPr lang="en-US" sz="1400" dirty="0">
                          <a:solidFill>
                            <a:srgbClr val="2774AE"/>
                          </a:solidFill>
                        </a:rPr>
                        <a:t>Life</a:t>
                      </a:r>
                      <a:r>
                        <a:rPr lang="en-US" sz="1400" baseline="0" dirty="0">
                          <a:solidFill>
                            <a:srgbClr val="2774AE"/>
                          </a:solidFill>
                        </a:rPr>
                        <a:t> Science Series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rowSpan="6">
                  <a:txBody>
                    <a:bodyPr/>
                    <a:lstStyle/>
                    <a:p>
                      <a:pPr algn="ctr"/>
                      <a:r>
                        <a:rPr lang="en-US" sz="1200" dirty="0">
                          <a:solidFill>
                            <a:srgbClr val="2774AE"/>
                          </a:solidFill>
                        </a:rPr>
                        <a:t>OR</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a:r>
                        <a:rPr lang="en-US" sz="1400" dirty="0">
                          <a:solidFill>
                            <a:srgbClr val="2774AE"/>
                          </a:solidFill>
                        </a:rPr>
                        <a:t>Physical Science Series</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703519">
                <a:tc>
                  <a:txBody>
                    <a:bodyPr/>
                    <a:lstStyle/>
                    <a:p>
                      <a:pPr rtl="0"/>
                      <a:r>
                        <a:rPr lang="en-US" sz="1100" b="1" i="0" u="none" strike="noStrike" kern="1200" dirty="0">
                          <a:solidFill>
                            <a:schemeClr val="dk1"/>
                          </a:solidFill>
                          <a:effectLst/>
                          <a:latin typeface="+mn-lt"/>
                          <a:ea typeface="+mn-ea"/>
                          <a:cs typeface="+mn-cs"/>
                        </a:rPr>
                        <a:t>14A(E)</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General Chemistry for Life Scientists I (Enhanced) (4)</a:t>
                      </a:r>
                      <a:endParaRPr lang="en-US" sz="1100" dirty="0">
                        <a:effectLst/>
                      </a:endParaRPr>
                    </a:p>
                    <a:p>
                      <a:pPr rtl="0"/>
                      <a:r>
                        <a:rPr lang="en-US" sz="1000" b="0" i="0" u="none" strike="noStrike" kern="1200" dirty="0">
                          <a:solidFill>
                            <a:schemeClr val="dk1"/>
                          </a:solidFill>
                          <a:effectLst/>
                          <a:latin typeface="+mn-lt"/>
                          <a:ea typeface="+mn-ea"/>
                          <a:cs typeface="+mn-cs"/>
                        </a:rPr>
                        <a:t>Co-requisite: LS 30A or MATH 3A or 31A, or place into MATH 3A/31A by taking the Math Diagnostic Test</a:t>
                      </a:r>
                      <a:endParaRPr lang="en-US" sz="10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vMerge="1">
                  <a:txBody>
                    <a:bodyPr/>
                    <a:lstStyle/>
                    <a:p>
                      <a:pPr algn="ctr"/>
                      <a:endParaRPr lang="en-US" sz="1400" b="1" dirty="0">
                        <a:solidFill>
                          <a:srgbClr val="2774AE"/>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rgbClr val="FFFFFF"/>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20A(H) - Chemical Structure (4) (Honors)</a:t>
                      </a:r>
                      <a:endParaRPr lang="en-US" sz="1100" dirty="0">
                        <a:effectLst/>
                      </a:endParaRPr>
                    </a:p>
                    <a:p>
                      <a:pPr lvl="1" rtl="0"/>
                      <a:r>
                        <a:rPr lang="en-US" sz="1000" b="0" i="0" u="none" strike="noStrike" kern="1200" dirty="0">
                          <a:solidFill>
                            <a:schemeClr val="dk1"/>
                          </a:solidFill>
                          <a:effectLst/>
                          <a:latin typeface="+mn-lt"/>
                          <a:ea typeface="+mn-ea"/>
                          <a:cs typeface="+mn-cs"/>
                        </a:rPr>
                        <a:t>Prep: Min 1 </a:t>
                      </a:r>
                      <a:r>
                        <a:rPr lang="en-US" sz="1000" b="0" i="0" u="none" strike="noStrike" kern="1200" dirty="0" err="1">
                          <a:solidFill>
                            <a:schemeClr val="dk1"/>
                          </a:solidFill>
                          <a:effectLst/>
                          <a:latin typeface="+mn-lt"/>
                          <a:ea typeface="+mn-ea"/>
                          <a:cs typeface="+mn-cs"/>
                        </a:rPr>
                        <a:t>yr</a:t>
                      </a:r>
                      <a:r>
                        <a:rPr lang="en-US" sz="1000" b="0" i="0" u="none" strike="noStrike" kern="1200" dirty="0">
                          <a:solidFill>
                            <a:schemeClr val="dk1"/>
                          </a:solidFill>
                          <a:effectLst/>
                          <a:latin typeface="+mn-lt"/>
                          <a:ea typeface="+mn-ea"/>
                          <a:cs typeface="+mn-cs"/>
                        </a:rPr>
                        <a:t> high school (HS) chemistry, 3.5 </a:t>
                      </a:r>
                      <a:r>
                        <a:rPr lang="en-US" sz="1000" b="0" i="0" u="none" strike="noStrike" kern="1200" dirty="0" err="1">
                          <a:solidFill>
                            <a:schemeClr val="dk1"/>
                          </a:solidFill>
                          <a:effectLst/>
                          <a:latin typeface="+mn-lt"/>
                          <a:ea typeface="+mn-ea"/>
                          <a:cs typeface="+mn-cs"/>
                        </a:rPr>
                        <a:t>yrs</a:t>
                      </a:r>
                      <a:r>
                        <a:rPr lang="en-US" sz="1000" b="0" i="0" u="none" strike="noStrike" kern="1200" dirty="0">
                          <a:solidFill>
                            <a:schemeClr val="dk1"/>
                          </a:solidFill>
                          <a:effectLst/>
                          <a:latin typeface="+mn-lt"/>
                          <a:ea typeface="+mn-ea"/>
                          <a:cs typeface="+mn-cs"/>
                        </a:rPr>
                        <a:t> HS math, (recommended) HS physics</a:t>
                      </a:r>
                      <a:endParaRPr lang="en-US" sz="1000" dirty="0">
                        <a:effectLst/>
                      </a:endParaRPr>
                    </a:p>
                    <a:p>
                      <a:pPr lvl="1" rtl="0"/>
                      <a:r>
                        <a:rPr lang="en-US" sz="1000" b="0" i="0" u="none" strike="noStrike" kern="1200" dirty="0">
                          <a:solidFill>
                            <a:schemeClr val="dk1"/>
                          </a:solidFill>
                          <a:effectLst/>
                          <a:latin typeface="+mn-lt"/>
                          <a:ea typeface="+mn-ea"/>
                          <a:cs typeface="+mn-cs"/>
                        </a:rPr>
                        <a:t>Co-</a:t>
                      </a:r>
                      <a:r>
                        <a:rPr lang="en-US" sz="1000" b="0" i="0" u="none" strike="noStrike" kern="1200" dirty="0" err="1">
                          <a:solidFill>
                            <a:schemeClr val="dk1"/>
                          </a:solidFill>
                          <a:effectLst/>
                          <a:latin typeface="+mn-lt"/>
                          <a:ea typeface="+mn-ea"/>
                          <a:cs typeface="+mn-cs"/>
                        </a:rPr>
                        <a:t>req</a:t>
                      </a:r>
                      <a:r>
                        <a:rPr lang="en-US" sz="1000" b="0" i="0" u="none" strike="noStrike" kern="1200" dirty="0">
                          <a:solidFill>
                            <a:schemeClr val="dk1"/>
                          </a:solidFill>
                          <a:effectLst/>
                          <a:latin typeface="+mn-lt"/>
                          <a:ea typeface="+mn-ea"/>
                          <a:cs typeface="+mn-cs"/>
                        </a:rPr>
                        <a:t>: MATH 31A</a:t>
                      </a:r>
                      <a:endParaRPr lang="en-US" sz="100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859857">
                <a:tc>
                  <a:txBody>
                    <a:bodyPr/>
                    <a:lstStyle/>
                    <a:p>
                      <a:pPr rtl="0"/>
                      <a:r>
                        <a:rPr lang="en-US" sz="1100" b="1" i="0" u="none" strike="noStrike" kern="1200" dirty="0">
                          <a:solidFill>
                            <a:schemeClr val="dk1"/>
                          </a:solidFill>
                          <a:effectLst/>
                          <a:latin typeface="+mn-lt"/>
                          <a:ea typeface="+mn-ea"/>
                          <a:cs typeface="+mn-cs"/>
                        </a:rPr>
                        <a:t>14B(E)</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General Chemistry for Life Scientists II (Enhanced) (4)</a:t>
                      </a:r>
                      <a:endParaRPr lang="en-US" sz="1100" dirty="0">
                        <a:effectLst/>
                      </a:endParaRPr>
                    </a:p>
                    <a:p>
                      <a:pPr rtl="0"/>
                      <a:r>
                        <a:rPr lang="en-US" sz="1000" b="0" i="0" u="none" strike="noStrike" kern="1200" dirty="0">
                          <a:solidFill>
                            <a:schemeClr val="dk1"/>
                          </a:solidFill>
                          <a:effectLst/>
                          <a:latin typeface="+mn-lt"/>
                          <a:ea typeface="+mn-ea"/>
                          <a:cs typeface="+mn-cs"/>
                        </a:rPr>
                        <a:t>Prerequisite: CHEM 14A(E) or 20A (grade of C- or better; Co-</a:t>
                      </a:r>
                      <a:r>
                        <a:rPr lang="en-US" sz="1000" b="0" i="0" u="none" strike="noStrike" kern="1200" dirty="0" err="1">
                          <a:solidFill>
                            <a:schemeClr val="dk1"/>
                          </a:solidFill>
                          <a:effectLst/>
                          <a:latin typeface="+mn-lt"/>
                          <a:ea typeface="+mn-ea"/>
                          <a:cs typeface="+mn-cs"/>
                        </a:rPr>
                        <a:t>Req</a:t>
                      </a:r>
                      <a:r>
                        <a:rPr lang="en-US" sz="1000" b="0" i="0" u="none" strike="noStrike" kern="1200" dirty="0">
                          <a:solidFill>
                            <a:schemeClr val="dk1"/>
                          </a:solidFill>
                          <a:effectLst/>
                          <a:latin typeface="+mn-lt"/>
                          <a:ea typeface="+mn-ea"/>
                          <a:cs typeface="+mn-cs"/>
                        </a:rPr>
                        <a:t>: LS 30B or MATH 3B or 31B (grade of C- or better)</a:t>
                      </a:r>
                      <a:endParaRPr lang="en-US" sz="10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20B(H) - Chemical Energetics and Change (Honors) (4)</a:t>
                      </a:r>
                      <a:endParaRPr lang="en-US" sz="1100" dirty="0">
                        <a:effectLst/>
                      </a:endParaRPr>
                    </a:p>
                    <a:p>
                      <a:pPr lvl="1" rtl="0"/>
                      <a:r>
                        <a:rPr lang="en-US" sz="1000" b="0" i="0" u="none" strike="noStrike" kern="1200" dirty="0">
                          <a:solidFill>
                            <a:schemeClr val="dk1"/>
                          </a:solidFill>
                          <a:effectLst/>
                          <a:latin typeface="+mn-lt"/>
                          <a:ea typeface="+mn-ea"/>
                          <a:cs typeface="+mn-cs"/>
                        </a:rPr>
                        <a:t>Prerequisites: CHEM 20A(H) and MATH 31A (grades of C- or better)</a:t>
                      </a:r>
                      <a:endParaRPr lang="en-US" sz="100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r h="703519">
                <a:tc>
                  <a:txBody>
                    <a:bodyPr/>
                    <a:lstStyle/>
                    <a:p>
                      <a:pPr rtl="0"/>
                      <a:r>
                        <a:rPr lang="en-US" sz="1100" b="1" i="0" u="none" strike="noStrike" kern="1200" dirty="0">
                          <a:solidFill>
                            <a:schemeClr val="dk1"/>
                          </a:solidFill>
                          <a:effectLst/>
                          <a:latin typeface="+mn-lt"/>
                          <a:ea typeface="+mn-ea"/>
                          <a:cs typeface="+mn-cs"/>
                        </a:rPr>
                        <a:t>14BL</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General and Organic Chemistry Lab I (3)</a:t>
                      </a:r>
                      <a:endParaRPr lang="en-US" sz="1100" dirty="0">
                        <a:effectLst/>
                      </a:endParaRPr>
                    </a:p>
                    <a:p>
                      <a:pPr rtl="0"/>
                      <a:r>
                        <a:rPr lang="en-US" sz="1000" b="0" i="0" u="none" strike="noStrike" kern="1200" dirty="0" err="1">
                          <a:solidFill>
                            <a:schemeClr val="dk1"/>
                          </a:solidFill>
                          <a:effectLst/>
                          <a:latin typeface="+mn-lt"/>
                          <a:ea typeface="+mn-ea"/>
                          <a:cs typeface="+mn-cs"/>
                        </a:rPr>
                        <a:t>Prereq</a:t>
                      </a:r>
                      <a:r>
                        <a:rPr lang="en-US" sz="1000" b="0" i="0" u="none" strike="noStrike" kern="1200" dirty="0">
                          <a:solidFill>
                            <a:schemeClr val="dk1"/>
                          </a:solidFill>
                          <a:effectLst/>
                          <a:latin typeface="+mn-lt"/>
                          <a:ea typeface="+mn-ea"/>
                          <a:cs typeface="+mn-cs"/>
                        </a:rPr>
                        <a:t>: CHEM 14A or 20A(H) (grade C- or better)</a:t>
                      </a:r>
                      <a:endParaRPr lang="en-US" sz="1000" dirty="0">
                        <a:effectLst/>
                      </a:endParaRPr>
                    </a:p>
                    <a:p>
                      <a:pPr rtl="0"/>
                      <a:r>
                        <a:rPr lang="en-US" sz="1000" b="0" i="0" u="none" strike="noStrike" kern="1200" dirty="0">
                          <a:solidFill>
                            <a:schemeClr val="dk1"/>
                          </a:solidFill>
                          <a:effectLst/>
                          <a:latin typeface="+mn-lt"/>
                          <a:ea typeface="+mn-ea"/>
                          <a:cs typeface="+mn-cs"/>
                        </a:rPr>
                        <a:t>Pre- or Co-requisite: CHEM 14B</a:t>
                      </a:r>
                      <a:endParaRPr lang="en-US" sz="10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20L - General Chemistry Laboratory (3)</a:t>
                      </a:r>
                      <a:endParaRPr lang="en-US" sz="1100" dirty="0">
                        <a:effectLst/>
                      </a:endParaRPr>
                    </a:p>
                    <a:p>
                      <a:pPr lvl="1" rtl="0"/>
                      <a:r>
                        <a:rPr lang="en-US" sz="1000" b="0" i="0" u="none" strike="noStrike" kern="1200" dirty="0">
                          <a:solidFill>
                            <a:schemeClr val="dk1"/>
                          </a:solidFill>
                          <a:effectLst/>
                          <a:latin typeface="+mn-lt"/>
                          <a:ea typeface="+mn-ea"/>
                          <a:cs typeface="+mn-cs"/>
                        </a:rPr>
                        <a:t>Prerequisite: CHEM 14A or 20A (grade of C- or better)</a:t>
                      </a:r>
                      <a:endParaRPr lang="en-US" sz="1000" dirty="0">
                        <a:effectLst/>
                      </a:endParaRPr>
                    </a:p>
                    <a:p>
                      <a:pPr lvl="1" rtl="0"/>
                      <a:r>
                        <a:rPr lang="en-US" sz="1000" b="0" i="0" u="none" strike="noStrike" kern="1200" dirty="0">
                          <a:solidFill>
                            <a:schemeClr val="dk1"/>
                          </a:solidFill>
                          <a:effectLst/>
                          <a:latin typeface="+mn-lt"/>
                          <a:ea typeface="+mn-ea"/>
                          <a:cs typeface="+mn-cs"/>
                        </a:rPr>
                        <a:t>Pre- or Co-requisite: CHEM 14B or 20B</a:t>
                      </a:r>
                      <a:endParaRPr lang="en-US" sz="100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9758339"/>
                  </a:ext>
                </a:extLst>
              </a:tr>
              <a:tr h="547181">
                <a:tc>
                  <a:txBody>
                    <a:bodyPr/>
                    <a:lstStyle/>
                    <a:p>
                      <a:pPr rtl="0"/>
                      <a:r>
                        <a:rPr lang="en-US" sz="1100" b="1" i="0" u="none" strike="noStrike" kern="1200" dirty="0">
                          <a:solidFill>
                            <a:schemeClr val="dk1"/>
                          </a:solidFill>
                          <a:effectLst/>
                          <a:latin typeface="+mn-lt"/>
                          <a:ea typeface="+mn-ea"/>
                          <a:cs typeface="+mn-cs"/>
                        </a:rPr>
                        <a:t>14C</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Structure of Organic Molecule (4)</a:t>
                      </a:r>
                      <a:endParaRPr lang="en-US" sz="1100" dirty="0">
                        <a:effectLst/>
                      </a:endParaRPr>
                    </a:p>
                    <a:p>
                      <a:pPr rtl="0"/>
                      <a:r>
                        <a:rPr lang="en-US" sz="1000" b="0" i="0" u="none" strike="noStrike" kern="1200" dirty="0">
                          <a:solidFill>
                            <a:schemeClr val="dk1"/>
                          </a:solidFill>
                          <a:effectLst/>
                          <a:latin typeface="+mn-lt"/>
                          <a:ea typeface="+mn-ea"/>
                          <a:cs typeface="+mn-cs"/>
                        </a:rPr>
                        <a:t>Prerequisite: CHEM 14B (grade of C- or better)</a:t>
                      </a:r>
                      <a:endParaRPr lang="en-US" sz="10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noFill/>
                  </a:tcPr>
                </a:tc>
                <a:tc>
                  <a:txBody>
                    <a:bodyPr/>
                    <a:lstStyle/>
                    <a:p>
                      <a:pPr lvl="1" rtl="0"/>
                      <a:r>
                        <a:rPr lang="en-US" sz="1100" b="1" i="0" u="none" strike="noStrike" kern="1200" dirty="0">
                          <a:solidFill>
                            <a:schemeClr val="dk1"/>
                          </a:solidFill>
                          <a:effectLst/>
                          <a:latin typeface="+mn-lt"/>
                          <a:ea typeface="+mn-ea"/>
                          <a:cs typeface="+mn-cs"/>
                        </a:rPr>
                        <a:t>30A – Organic Chemistry I: Structure &amp;</a:t>
                      </a:r>
                      <a:r>
                        <a:rPr lang="en-US" sz="1100" b="0" i="0" u="none" strike="noStrike" kern="1200" baseline="0" dirty="0">
                          <a:solidFill>
                            <a:schemeClr val="dk1"/>
                          </a:solidFill>
                          <a:effectLst/>
                          <a:latin typeface="+mn-lt"/>
                          <a:ea typeface="+mn-ea"/>
                          <a:cs typeface="+mn-cs"/>
                        </a:rPr>
                        <a:t> </a:t>
                      </a:r>
                      <a:r>
                        <a:rPr lang="en-US" sz="1100" b="1" i="0" u="none" strike="noStrike" kern="1200" dirty="0">
                          <a:solidFill>
                            <a:schemeClr val="dk1"/>
                          </a:solidFill>
                          <a:effectLst/>
                          <a:latin typeface="+mn-lt"/>
                          <a:ea typeface="+mn-ea"/>
                          <a:cs typeface="+mn-cs"/>
                        </a:rPr>
                        <a:t>Reactivity (4)</a:t>
                      </a:r>
                      <a:endParaRPr lang="en-US" sz="1100" dirty="0">
                        <a:effectLst/>
                      </a:endParaRPr>
                    </a:p>
                    <a:p>
                      <a:pPr lvl="1" rtl="0"/>
                      <a:r>
                        <a:rPr lang="en-US" sz="1000" b="0" i="0" u="none" strike="noStrike" kern="1200" dirty="0">
                          <a:solidFill>
                            <a:schemeClr val="dk1"/>
                          </a:solidFill>
                          <a:effectLst/>
                          <a:latin typeface="+mn-lt"/>
                          <a:ea typeface="+mn-ea"/>
                          <a:cs typeface="+mn-cs"/>
                        </a:rPr>
                        <a:t>Prerequisite: CHEM 20B</a:t>
                      </a:r>
                      <a:endParaRPr lang="en-US" sz="1000" dirty="0">
                        <a:effectLst/>
                      </a:endParaRP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6133237"/>
                  </a:ext>
                </a:extLst>
              </a:tr>
              <a:tr h="547181">
                <a:tc>
                  <a:txBody>
                    <a:bodyPr/>
                    <a:lstStyle/>
                    <a:p>
                      <a:pPr rtl="0"/>
                      <a:r>
                        <a:rPr lang="en-US" sz="1100" b="1" i="0" u="none" strike="noStrike" kern="1200" dirty="0">
                          <a:solidFill>
                            <a:schemeClr val="dk1"/>
                          </a:solidFill>
                          <a:effectLst/>
                          <a:latin typeface="+mn-lt"/>
                          <a:ea typeface="+mn-ea"/>
                          <a:cs typeface="+mn-cs"/>
                        </a:rPr>
                        <a:t>14D</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Organic Reactions &amp; Pharmaceuticals (4)</a:t>
                      </a:r>
                      <a:endParaRPr lang="en-US" sz="1100" dirty="0">
                        <a:effectLst/>
                      </a:endParaRPr>
                    </a:p>
                    <a:p>
                      <a:pPr rtl="0"/>
                      <a:r>
                        <a:rPr lang="en-US" sz="1000" b="0" i="0" u="none" strike="noStrike" kern="1200" dirty="0">
                          <a:solidFill>
                            <a:schemeClr val="dk1"/>
                          </a:solidFill>
                          <a:effectLst/>
                          <a:latin typeface="+mn-lt"/>
                          <a:ea typeface="+mn-ea"/>
                          <a:cs typeface="+mn-cs"/>
                        </a:rPr>
                        <a:t>Prerequisite: CHEM 14C (grade of C- or better)</a:t>
                      </a:r>
                      <a:endParaRPr lang="en-US" sz="10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endParaRPr lang="en-US"/>
                    </a:p>
                  </a:txBody>
                  <a:tcPr/>
                </a:tc>
                <a:tc>
                  <a:txBody>
                    <a:bodyPr/>
                    <a:lstStyle/>
                    <a:p>
                      <a:pPr lvl="1" rtl="0"/>
                      <a:r>
                        <a:rPr lang="en-US" sz="1100" b="1" i="0" u="none" strike="noStrike" kern="1200" dirty="0">
                          <a:solidFill>
                            <a:schemeClr val="dk1"/>
                          </a:solidFill>
                          <a:effectLst/>
                          <a:latin typeface="+mn-lt"/>
                          <a:ea typeface="+mn-ea"/>
                          <a:cs typeface="+mn-cs"/>
                        </a:rPr>
                        <a:t>30AL - General Chemistry Laboratory II (4)</a:t>
                      </a:r>
                      <a:endParaRPr lang="en-US" sz="1100" dirty="0">
                        <a:effectLst/>
                      </a:endParaRPr>
                    </a:p>
                    <a:p>
                      <a:pPr lvl="1" rtl="0"/>
                      <a:r>
                        <a:rPr lang="en-US" sz="1000" b="0" i="0" u="none" strike="noStrike" kern="1200" dirty="0">
                          <a:solidFill>
                            <a:schemeClr val="dk1"/>
                          </a:solidFill>
                          <a:effectLst/>
                          <a:latin typeface="+mn-lt"/>
                          <a:ea typeface="+mn-ea"/>
                          <a:cs typeface="+mn-cs"/>
                        </a:rPr>
                        <a:t>Prerequisites: CHEM 20B(H), 20L, 30A(H) (grades of C- or better)</a:t>
                      </a:r>
                      <a:endParaRPr lang="en-US" sz="1000" dirty="0">
                        <a:effectLst/>
                      </a:endParaRP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2815">
                <a:tc>
                  <a:txBody>
                    <a:bodyPr/>
                    <a:lstStyle/>
                    <a:p>
                      <a:pPr rtl="0"/>
                      <a:endParaRPr lang="en-US" sz="10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a:endParaRPr lang="en-US" sz="1200" dirty="0">
                        <a:solidFill>
                          <a:srgbClr val="2774AE"/>
                        </a:solidFil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lvl="1" rtl="0"/>
                      <a:r>
                        <a:rPr lang="en-US" sz="1100" b="1" i="0" u="none" strike="noStrike" kern="1200" dirty="0">
                          <a:solidFill>
                            <a:schemeClr val="dk1"/>
                          </a:solidFill>
                          <a:effectLst/>
                          <a:latin typeface="+mn-lt"/>
                          <a:ea typeface="+mn-ea"/>
                          <a:cs typeface="+mn-cs"/>
                        </a:rPr>
                        <a:t>30B – Organic </a:t>
                      </a:r>
                      <a:r>
                        <a:rPr lang="en-US" sz="1100" b="1" i="0" u="none" strike="noStrike" kern="1200" dirty="0" err="1">
                          <a:solidFill>
                            <a:schemeClr val="dk1"/>
                          </a:solidFill>
                          <a:effectLst/>
                          <a:latin typeface="+mn-lt"/>
                          <a:ea typeface="+mn-ea"/>
                          <a:cs typeface="+mn-cs"/>
                        </a:rPr>
                        <a:t>Chem</a:t>
                      </a:r>
                      <a:r>
                        <a:rPr lang="en-US" sz="1100" b="1" i="0" u="none" strike="noStrike" kern="1200" dirty="0">
                          <a:solidFill>
                            <a:schemeClr val="dk1"/>
                          </a:solidFill>
                          <a:effectLst/>
                          <a:latin typeface="+mn-lt"/>
                          <a:ea typeface="+mn-ea"/>
                          <a:cs typeface="+mn-cs"/>
                        </a:rPr>
                        <a:t> II: Reactivity, Synthesis,</a:t>
                      </a:r>
                      <a:r>
                        <a:rPr lang="en-US" sz="1100" b="0" i="0" u="none" strike="noStrike" kern="1200" baseline="0" dirty="0">
                          <a:solidFill>
                            <a:schemeClr val="dk1"/>
                          </a:solidFill>
                          <a:effectLst/>
                          <a:latin typeface="+mn-lt"/>
                          <a:ea typeface="+mn-ea"/>
                          <a:cs typeface="+mn-cs"/>
                        </a:rPr>
                        <a:t> </a:t>
                      </a:r>
                      <a:r>
                        <a:rPr lang="en-US" sz="1100" b="1" i="0" u="none" strike="noStrike" kern="1200" dirty="0">
                          <a:solidFill>
                            <a:schemeClr val="dk1"/>
                          </a:solidFill>
                          <a:effectLst/>
                          <a:latin typeface="+mn-lt"/>
                          <a:ea typeface="+mn-ea"/>
                          <a:cs typeface="+mn-cs"/>
                        </a:rPr>
                        <a:t>&amp; Spectroscopy (</a:t>
                      </a:r>
                      <a:r>
                        <a:rPr lang="en-US" sz="1200" b="1" i="0" u="none" strike="noStrike" kern="1200" dirty="0">
                          <a:solidFill>
                            <a:schemeClr val="dk1"/>
                          </a:solidFill>
                          <a:effectLst/>
                          <a:latin typeface="+mn-lt"/>
                          <a:ea typeface="+mn-ea"/>
                          <a:cs typeface="+mn-cs"/>
                        </a:rPr>
                        <a:t>4)</a:t>
                      </a:r>
                      <a:endParaRPr lang="en-US" sz="1200" dirty="0">
                        <a:effectLst/>
                      </a:endParaRPr>
                    </a:p>
                    <a:p>
                      <a:pPr lvl="1" rtl="0"/>
                      <a:r>
                        <a:rPr lang="en-US" sz="1000" b="0" i="0" u="none" strike="noStrike" kern="1200" dirty="0">
                          <a:solidFill>
                            <a:schemeClr val="dk1"/>
                          </a:solidFill>
                          <a:effectLst/>
                          <a:latin typeface="+mn-lt"/>
                          <a:ea typeface="+mn-ea"/>
                          <a:cs typeface="+mn-cs"/>
                        </a:rPr>
                        <a:t>Prerequisite: CHEM 30A (grade of C- or better)</a:t>
                      </a:r>
                      <a:endParaRPr lang="en-US" sz="1000" dirty="0">
                        <a:effectLst/>
                      </a:endParaRP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6" name="Rectangle 5"/>
          <p:cNvSpPr/>
          <p:nvPr/>
        </p:nvSpPr>
        <p:spPr>
          <a:xfrm>
            <a:off x="548640" y="1354931"/>
            <a:ext cx="670560" cy="228600"/>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3015419-27AC-6558-61DF-9CA41830BEDB}"/>
              </a:ext>
            </a:extLst>
          </p:cNvPr>
          <p:cNvPicPr>
            <a:picLocks noChangeAspect="1"/>
          </p:cNvPicPr>
          <p:nvPr/>
        </p:nvPicPr>
        <p:blipFill>
          <a:blip r:embed="rId3"/>
          <a:stretch>
            <a:fillRect/>
          </a:stretch>
        </p:blipFill>
        <p:spPr>
          <a:xfrm>
            <a:off x="213360" y="1583531"/>
            <a:ext cx="670560" cy="269765"/>
          </a:xfrm>
          <a:prstGeom prst="rect">
            <a:avLst/>
          </a:prstGeom>
        </p:spPr>
      </p:pic>
      <p:sp>
        <p:nvSpPr>
          <p:cNvPr id="8" name="Star: 5 Points 7">
            <a:extLst>
              <a:ext uri="{FF2B5EF4-FFF2-40B4-BE49-F238E27FC236}">
                <a16:creationId xmlns:a16="http://schemas.microsoft.com/office/drawing/2014/main" id="{726DB805-01CB-4D7C-A737-77512725D3AB}"/>
              </a:ext>
            </a:extLst>
          </p:cNvPr>
          <p:cNvSpPr/>
          <p:nvPr/>
        </p:nvSpPr>
        <p:spPr>
          <a:xfrm>
            <a:off x="1859329" y="672185"/>
            <a:ext cx="228600" cy="228600"/>
          </a:xfrm>
          <a:prstGeom prst="star5">
            <a:avLst/>
          </a:prstGeom>
          <a:solidFill>
            <a:srgbClr val="FFC72B"/>
          </a:solidFill>
          <a:ln>
            <a:solidFill>
              <a:srgbClr val="FFC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33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BD36C8EA-BD3C-4417-B66B-B0C6827D142E}" type="datetime4">
              <a:rPr lang="en-US" smtClean="0"/>
              <a:t>June 30,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8</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515526"/>
          </a:xfrm>
        </p:spPr>
        <p:txBody>
          <a:bodyPr/>
          <a:lstStyle/>
          <a:p>
            <a:r>
              <a:rPr lang="en-US" dirty="0"/>
              <a:t>Chemistry Series (CHEM) continued…</a:t>
            </a:r>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2193526"/>
              </p:ext>
            </p:extLst>
          </p:nvPr>
        </p:nvGraphicFramePr>
        <p:xfrm>
          <a:off x="1371600" y="1354931"/>
          <a:ext cx="7020560" cy="2437606"/>
        </p:xfrm>
        <a:graphic>
          <a:graphicData uri="http://schemas.openxmlformats.org/drawingml/2006/table">
            <a:tbl>
              <a:tblPr firstRow="1">
                <a:tableStyleId>{5C22544A-7EE6-4342-B048-85BDC9FD1C3A}</a:tableStyleId>
              </a:tblPr>
              <a:tblGrid>
                <a:gridCol w="3238500">
                  <a:extLst>
                    <a:ext uri="{9D8B030D-6E8A-4147-A177-3AD203B41FA5}">
                      <a16:colId xmlns:a16="http://schemas.microsoft.com/office/drawing/2014/main" val="3871567158"/>
                    </a:ext>
                  </a:extLst>
                </a:gridCol>
                <a:gridCol w="543560">
                  <a:extLst>
                    <a:ext uri="{9D8B030D-6E8A-4147-A177-3AD203B41FA5}">
                      <a16:colId xmlns:a16="http://schemas.microsoft.com/office/drawing/2014/main" val="217651101"/>
                    </a:ext>
                  </a:extLst>
                </a:gridCol>
                <a:gridCol w="3238500">
                  <a:extLst>
                    <a:ext uri="{9D8B030D-6E8A-4147-A177-3AD203B41FA5}">
                      <a16:colId xmlns:a16="http://schemas.microsoft.com/office/drawing/2014/main" val="324501064"/>
                    </a:ext>
                  </a:extLst>
                </a:gridCol>
              </a:tblGrid>
              <a:tr h="365760">
                <a:tc gridSpan="3">
                  <a:txBody>
                    <a:bodyPr/>
                    <a:lstStyle/>
                    <a:p>
                      <a:pPr algn="l"/>
                      <a:r>
                        <a:rPr lang="en-US" sz="1300" dirty="0">
                          <a:solidFill>
                            <a:srgbClr val="2774AE"/>
                          </a:solidFill>
                        </a:rPr>
                        <a:t>ADDITIONAL</a:t>
                      </a:r>
                      <a:r>
                        <a:rPr lang="en-US" sz="1300" baseline="0" dirty="0">
                          <a:solidFill>
                            <a:srgbClr val="2774AE"/>
                          </a:solidFill>
                        </a:rPr>
                        <a:t> Chemistry (</a:t>
                      </a:r>
                      <a:r>
                        <a:rPr lang="en-US" sz="1300" u="sng" baseline="0" dirty="0">
                          <a:solidFill>
                            <a:srgbClr val="2774AE"/>
                          </a:solidFill>
                        </a:rPr>
                        <a:t>Not Required for the Major</a:t>
                      </a:r>
                      <a:r>
                        <a:rPr lang="en-US" sz="1300" baseline="0" dirty="0">
                          <a:solidFill>
                            <a:srgbClr val="2774AE"/>
                          </a:solidFill>
                        </a:rPr>
                        <a:t>)</a:t>
                      </a:r>
                      <a:endParaRPr lang="en-US" sz="13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tc hMerge="1">
                  <a:txBody>
                    <a:bodyPr/>
                    <a:lstStyle/>
                    <a:p>
                      <a:pPr algn="ct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hMerge="1">
                  <a:txBody>
                    <a:bodyPr/>
                    <a:lstStyle/>
                    <a:p>
                      <a:pPr algn="ct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243046">
                <a:tc gridSpan="3">
                  <a:txBody>
                    <a:bodyPr/>
                    <a:lstStyle/>
                    <a:p>
                      <a:pPr algn="l"/>
                      <a:r>
                        <a:rPr lang="en-US" sz="1200" b="1" dirty="0">
                          <a:solidFill>
                            <a:srgbClr val="2774AE"/>
                          </a:solidFill>
                        </a:rPr>
                        <a:t>These courses are recommended for students planning to attend</a:t>
                      </a:r>
                      <a:r>
                        <a:rPr lang="en-US" sz="1200" b="1" baseline="0" dirty="0">
                          <a:solidFill>
                            <a:srgbClr val="2774AE"/>
                          </a:solidFill>
                        </a:rPr>
                        <a:t> professional schools.</a:t>
                      </a:r>
                      <a:endParaRPr lang="en-US" sz="1200" b="1"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tc hMerge="1">
                  <a:txBody>
                    <a:bodyPr/>
                    <a:lstStyle/>
                    <a:p>
                      <a:pPr algn="ct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noFill/>
                      <a:prstDash val="solid"/>
                      <a:round/>
                      <a:headEnd type="none" w="med" len="med"/>
                      <a:tailEnd type="none" w="med" len="med"/>
                    </a:lnT>
                    <a:lnB w="38100" cmpd="sng">
                      <a:noFill/>
                    </a:lnB>
                    <a:solidFill>
                      <a:schemeClr val="bg1"/>
                    </a:solidFill>
                  </a:tcPr>
                </a:tc>
                <a:tc hMerge="1">
                  <a:txBody>
                    <a:bodyPr/>
                    <a:lstStyle/>
                    <a:p>
                      <a:pPr algn="ct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10001"/>
                  </a:ext>
                </a:extLst>
              </a:tr>
              <a:tr h="365760">
                <a:tc>
                  <a:txBody>
                    <a:bodyPr/>
                    <a:lstStyle/>
                    <a:p>
                      <a:pPr algn="l"/>
                      <a:r>
                        <a:rPr lang="en-US" sz="1200" b="1" dirty="0">
                          <a:solidFill>
                            <a:srgbClr val="2774AE"/>
                          </a:solidFill>
                        </a:rPr>
                        <a:t>Life</a:t>
                      </a:r>
                      <a:r>
                        <a:rPr lang="en-US" sz="1200" b="1" baseline="0" dirty="0">
                          <a:solidFill>
                            <a:srgbClr val="2774AE"/>
                          </a:solidFill>
                        </a:rPr>
                        <a:t> Science Series</a:t>
                      </a:r>
                      <a:endParaRPr lang="en-US" sz="1200" b="1" dirty="0">
                        <a:solidFill>
                          <a:srgbClr val="2774AE"/>
                        </a:solidFill>
                      </a:endParaRPr>
                    </a:p>
                  </a:txBody>
                  <a:tcPr marL="36576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tc rowSpan="3">
                  <a:txBody>
                    <a:bodyPr/>
                    <a:lstStyle/>
                    <a:p>
                      <a:pPr algn="ctr"/>
                      <a:endParaRPr lang="en-US" sz="1100" b="1" dirty="0">
                        <a:solidFill>
                          <a:srgbClr val="2774AE"/>
                        </a:solidFill>
                      </a:endParaRPr>
                    </a:p>
                  </a:txBody>
                  <a:tcPr marL="36576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tc>
                  <a:txBody>
                    <a:bodyPr/>
                    <a:lstStyle/>
                    <a:p>
                      <a:pPr algn="l"/>
                      <a:r>
                        <a:rPr lang="en-US" sz="1200" b="1" dirty="0">
                          <a:solidFill>
                            <a:srgbClr val="2774AE"/>
                          </a:solidFill>
                        </a:rPr>
                        <a:t>Physical Science Series</a:t>
                      </a:r>
                    </a:p>
                  </a:txBody>
                  <a:tcPr marL="36576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5760">
                <a:tc>
                  <a:txBody>
                    <a:bodyPr/>
                    <a:lstStyle/>
                    <a:p>
                      <a:pPr rtl="0"/>
                      <a:r>
                        <a:rPr lang="en-US" sz="1200" b="1" i="0" u="none" strike="noStrike" kern="1200" dirty="0">
                          <a:solidFill>
                            <a:schemeClr val="dk1"/>
                          </a:solidFill>
                          <a:effectLst/>
                          <a:latin typeface="+mn-lt"/>
                          <a:ea typeface="+mn-ea"/>
                          <a:cs typeface="+mn-cs"/>
                        </a:rPr>
                        <a:t>14CL</a:t>
                      </a:r>
                      <a:r>
                        <a:rPr lang="en-US" sz="1200" b="0" i="0" u="none" strike="noStrike" kern="1200" dirty="0">
                          <a:solidFill>
                            <a:schemeClr val="dk1"/>
                          </a:solidFill>
                          <a:effectLst/>
                          <a:latin typeface="+mn-lt"/>
                          <a:ea typeface="+mn-ea"/>
                          <a:cs typeface="+mn-cs"/>
                        </a:rPr>
                        <a:t> </a:t>
                      </a:r>
                      <a:r>
                        <a:rPr lang="en-US" sz="1200" b="1" i="0" u="none" strike="noStrike" kern="1200" dirty="0">
                          <a:solidFill>
                            <a:schemeClr val="dk1"/>
                          </a:solidFill>
                          <a:effectLst/>
                          <a:latin typeface="+mn-lt"/>
                          <a:ea typeface="+mn-ea"/>
                          <a:cs typeface="+mn-cs"/>
                        </a:rPr>
                        <a:t>- General &amp; Organic Chemistry Lab II (4)</a:t>
                      </a:r>
                      <a:endParaRPr lang="en-US" sz="1200" dirty="0">
                        <a:effectLst/>
                      </a:endParaRPr>
                    </a:p>
                    <a:p>
                      <a:pPr rtl="0"/>
                      <a:r>
                        <a:rPr lang="en-US" sz="1050" b="0" i="0" u="none" strike="noStrike" kern="1200" dirty="0">
                          <a:solidFill>
                            <a:schemeClr val="dk1"/>
                          </a:solidFill>
                          <a:effectLst/>
                          <a:latin typeface="+mn-lt"/>
                          <a:ea typeface="+mn-ea"/>
                          <a:cs typeface="+mn-cs"/>
                        </a:rPr>
                        <a:t>Prerequisites: CHEM 14B, 14BL or 20B, 20L (grades of C- or better)</a:t>
                      </a:r>
                      <a:endParaRPr lang="en-US" sz="1050" dirty="0">
                        <a:effectLst/>
                      </a:endParaRPr>
                    </a:p>
                    <a:p>
                      <a:pPr rtl="0"/>
                      <a:r>
                        <a:rPr lang="en-US" sz="1050" b="0" i="0" u="none" strike="noStrike" kern="1200" dirty="0">
                          <a:solidFill>
                            <a:schemeClr val="dk1"/>
                          </a:solidFill>
                          <a:effectLst/>
                          <a:latin typeface="+mn-lt"/>
                          <a:ea typeface="+mn-ea"/>
                          <a:cs typeface="+mn-cs"/>
                        </a:rPr>
                        <a:t>Pre- or Co-requisite: CHEM 14C</a:t>
                      </a:r>
                      <a:endParaRPr lang="en-US" sz="105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30BL - Organic Chemistry Laboratory I (3)</a:t>
                      </a:r>
                      <a:endParaRPr lang="en-US" sz="1200" dirty="0">
                        <a:effectLst/>
                      </a:endParaRPr>
                    </a:p>
                    <a:p>
                      <a:pPr lvl="1" rtl="0"/>
                      <a:r>
                        <a:rPr lang="en-US" sz="1050" b="0" i="0" u="none" strike="noStrike" kern="1200" dirty="0">
                          <a:solidFill>
                            <a:schemeClr val="dk1"/>
                          </a:solidFill>
                          <a:effectLst/>
                          <a:latin typeface="+mn-lt"/>
                          <a:ea typeface="+mn-ea"/>
                          <a:cs typeface="+mn-cs"/>
                        </a:rPr>
                        <a:t>Prerequisites: CHEM 30A(H), 30AL, 30B (grades C- or better)</a:t>
                      </a:r>
                      <a:endParaRPr lang="en-US" sz="1050" dirty="0">
                        <a:effectLst/>
                      </a:endParaRPr>
                    </a:p>
                  </a:txBody>
                  <a:tcPr marL="0" marR="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365760">
                <a:tc>
                  <a:txBody>
                    <a:bodyPr/>
                    <a:lstStyle/>
                    <a:p>
                      <a:pPr algn="l"/>
                      <a:endParaRPr lang="en-US" sz="1400"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30C - Organic Chemistry III: Reactivity and</a:t>
                      </a:r>
                      <a:r>
                        <a:rPr lang="en-US" sz="1200" b="0" i="0" u="none" strike="noStrike" kern="1200" baseline="0" dirty="0">
                          <a:solidFill>
                            <a:schemeClr val="dk1"/>
                          </a:solidFill>
                          <a:effectLst/>
                          <a:latin typeface="+mn-lt"/>
                          <a:ea typeface="+mn-ea"/>
                          <a:cs typeface="+mn-cs"/>
                        </a:rPr>
                        <a:t> </a:t>
                      </a:r>
                      <a:r>
                        <a:rPr lang="en-US" sz="1200" b="1" i="0" u="none" strike="noStrike" kern="1200" dirty="0">
                          <a:solidFill>
                            <a:schemeClr val="dk1"/>
                          </a:solidFill>
                          <a:effectLst/>
                          <a:latin typeface="+mn-lt"/>
                          <a:ea typeface="+mn-ea"/>
                          <a:cs typeface="+mn-cs"/>
                        </a:rPr>
                        <a:t>Synthesis, and Biomolecules (4)</a:t>
                      </a:r>
                      <a:endParaRPr lang="en-US" sz="1200" dirty="0">
                        <a:effectLst/>
                      </a:endParaRPr>
                    </a:p>
                    <a:p>
                      <a:pPr lvl="1" rtl="0"/>
                      <a:r>
                        <a:rPr lang="en-US" sz="1050" b="0" i="0" u="none" strike="noStrike" kern="1200" dirty="0">
                          <a:solidFill>
                            <a:schemeClr val="dk1"/>
                          </a:solidFill>
                          <a:effectLst/>
                          <a:latin typeface="+mn-lt"/>
                          <a:ea typeface="+mn-ea"/>
                          <a:cs typeface="+mn-cs"/>
                        </a:rPr>
                        <a:t>Prerequisite: CHEM 30B (grade C- or better)</a:t>
                      </a:r>
                      <a:endParaRPr lang="en-US" sz="1050" dirty="0">
                        <a:effectLst/>
                      </a:endParaRPr>
                    </a:p>
                  </a:txBody>
                  <a:tcPr marL="0" marR="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bl>
          </a:graphicData>
        </a:graphic>
      </p:graphicFrame>
      <p:sp>
        <p:nvSpPr>
          <p:cNvPr id="6" name="TextBox 5"/>
          <p:cNvSpPr txBox="1"/>
          <p:nvPr/>
        </p:nvSpPr>
        <p:spPr>
          <a:xfrm>
            <a:off x="4306277" y="2775056"/>
            <a:ext cx="730969" cy="207749"/>
          </a:xfrm>
          <a:prstGeom prst="rect">
            <a:avLst/>
          </a:prstGeom>
          <a:noFill/>
        </p:spPr>
        <p:txBody>
          <a:bodyPr wrap="none" lIns="457200" tIns="0" rIns="0" bIns="0" rtlCol="0">
            <a:spAutoFit/>
          </a:bodyPr>
          <a:lstStyle/>
          <a:p>
            <a:pPr algn="ctr"/>
            <a:r>
              <a:rPr lang="en-US" b="1" dirty="0">
                <a:solidFill>
                  <a:srgbClr val="2774AE"/>
                </a:solidFill>
              </a:rPr>
              <a:t>OR</a:t>
            </a:r>
          </a:p>
        </p:txBody>
      </p:sp>
      <p:sp>
        <p:nvSpPr>
          <p:cNvPr id="8" name="TextBox 7"/>
          <p:cNvSpPr txBox="1"/>
          <p:nvPr/>
        </p:nvSpPr>
        <p:spPr>
          <a:xfrm>
            <a:off x="990600" y="3945731"/>
            <a:ext cx="7325360" cy="507831"/>
          </a:xfrm>
          <a:prstGeom prst="rect">
            <a:avLst/>
          </a:prstGeom>
          <a:noFill/>
        </p:spPr>
        <p:txBody>
          <a:bodyPr wrap="square" lIns="457200" tIns="0" rIns="0" bIns="0" rtlCol="0">
            <a:spAutoFit/>
          </a:bodyPr>
          <a:lstStyle/>
          <a:p>
            <a:r>
              <a:rPr lang="en-US" sz="1100" b="1" dirty="0"/>
              <a:t>IMPORTANT NOTE:</a:t>
            </a:r>
            <a:r>
              <a:rPr lang="en-US" sz="1100" dirty="0"/>
              <a:t>  After Completing CHEM 20A, students can move to the 14 Series starting with 14B, or after taking CHEM 20A, 20B, 20L may take CHEM 14C, 14CL, 14D.  Students who wish to switch from the 14 series to the 20/30 series after taking CHEM 14A, 14B, and 14BL, can take CHEM 30A, 30AL, 30B.</a:t>
            </a:r>
          </a:p>
        </p:txBody>
      </p:sp>
    </p:spTree>
    <p:extLst>
      <p:ext uri="{BB962C8B-B14F-4D97-AF65-F5344CB8AC3E}">
        <p14:creationId xmlns:p14="http://schemas.microsoft.com/office/powerpoint/2010/main" val="2908899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D61273D3-33A1-4C9C-822A-E8481DBBF318}" type="datetime4">
              <a:rPr lang="en-US" smtClean="0"/>
              <a:t>June 30,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9</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515526"/>
          </a:xfrm>
        </p:spPr>
        <p:txBody>
          <a:bodyPr/>
          <a:lstStyle/>
          <a:p>
            <a:r>
              <a:rPr lang="en-US" dirty="0"/>
              <a:t>Mathematics Series</a:t>
            </a:r>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113237680"/>
              </p:ext>
            </p:extLst>
          </p:nvPr>
        </p:nvGraphicFramePr>
        <p:xfrm>
          <a:off x="1028700" y="1736725"/>
          <a:ext cx="6835140" cy="2682240"/>
        </p:xfrm>
        <a:graphic>
          <a:graphicData uri="http://schemas.openxmlformats.org/drawingml/2006/table">
            <a:tbl>
              <a:tblPr firstRow="1">
                <a:tableStyleId>{5C22544A-7EE6-4342-B048-85BDC9FD1C3A}</a:tableStyleId>
              </a:tblPr>
              <a:tblGrid>
                <a:gridCol w="6835140">
                  <a:extLst>
                    <a:ext uri="{9D8B030D-6E8A-4147-A177-3AD203B41FA5}">
                      <a16:colId xmlns:a16="http://schemas.microsoft.com/office/drawing/2014/main" val="3871567158"/>
                    </a:ext>
                  </a:extLst>
                </a:gridCol>
              </a:tblGrid>
              <a:tr h="365760">
                <a:tc>
                  <a:txBody>
                    <a:bodyPr/>
                    <a:lstStyle/>
                    <a:p>
                      <a:pPr algn="l"/>
                      <a:r>
                        <a:rPr lang="en-US" sz="1400" dirty="0">
                          <a:solidFill>
                            <a:srgbClr val="2774AE"/>
                          </a:solidFill>
                        </a:rPr>
                        <a:t>Mathematics</a:t>
                      </a:r>
                      <a:r>
                        <a:rPr lang="en-US" sz="1400" baseline="0" dirty="0">
                          <a:solidFill>
                            <a:srgbClr val="2774AE"/>
                          </a:solidFill>
                        </a:rPr>
                        <a:t> for Life Sciences *Recommended* (# of Units)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dk1"/>
                          </a:solidFill>
                          <a:effectLst/>
                          <a:latin typeface="+mn-lt"/>
                          <a:ea typeface="+mn-ea"/>
                          <a:cs typeface="+mn-cs"/>
                        </a:rPr>
                        <a:t>LIFESCI 30A – Mathematics for Life Scientists (4)</a:t>
                      </a:r>
                      <a:endParaRPr lang="en-US" sz="14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rtl="0"/>
                      <a:r>
                        <a:rPr lang="en-US" sz="1400" b="1" i="0" u="none" strike="noStrike" kern="1200" dirty="0">
                          <a:solidFill>
                            <a:schemeClr val="dk1"/>
                          </a:solidFill>
                          <a:effectLst/>
                          <a:latin typeface="+mn-lt"/>
                          <a:ea typeface="+mn-ea"/>
                          <a:cs typeface="+mn-cs"/>
                        </a:rPr>
                        <a:t>LIFESCI 30B - Mathematics for Life Scientists (4)</a:t>
                      </a:r>
                      <a:endParaRPr lang="en-US" sz="1400" b="0" i="0" u="none" strike="noStrike" kern="1200" dirty="0">
                        <a:solidFill>
                          <a:schemeClr val="dk1"/>
                        </a:solidFill>
                        <a:effectLst/>
                        <a:latin typeface="+mn-lt"/>
                        <a:ea typeface="+mn-ea"/>
                        <a:cs typeface="+mn-cs"/>
                      </a:endParaRPr>
                    </a:p>
                    <a:p>
                      <a:pPr rtl="0"/>
                      <a:r>
                        <a:rPr lang="en-US" sz="1400" b="0" i="0" u="none" strike="noStrike" kern="1200" dirty="0">
                          <a:solidFill>
                            <a:schemeClr val="dk1"/>
                          </a:solidFill>
                          <a:effectLst/>
                          <a:latin typeface="+mn-lt"/>
                          <a:ea typeface="+mn-ea"/>
                          <a:cs typeface="+mn-cs"/>
                        </a:rPr>
                        <a:t>Prerequisite: LS 30A</a:t>
                      </a:r>
                      <a:endParaRPr lang="en-US" sz="14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rtl="0"/>
                      <a:r>
                        <a:rPr lang="en-US" sz="1400" b="1" i="0" u="none" strike="noStrike" kern="1200" dirty="0">
                          <a:solidFill>
                            <a:schemeClr val="dk1"/>
                          </a:solidFill>
                          <a:effectLst/>
                          <a:latin typeface="+mn-lt"/>
                          <a:ea typeface="+mn-ea"/>
                          <a:cs typeface="+mn-cs"/>
                        </a:rPr>
                        <a:t>LIFESCI 40 – Statistics of Biological Systems (5)</a:t>
                      </a:r>
                    </a:p>
                    <a:p>
                      <a:pPr rtl="0"/>
                      <a:r>
                        <a:rPr lang="en-US" sz="1400" b="0" i="0" u="none" strike="noStrike" kern="1200" dirty="0">
                          <a:solidFill>
                            <a:schemeClr val="dk1"/>
                          </a:solidFill>
                          <a:effectLst/>
                          <a:latin typeface="+mn-lt"/>
                          <a:ea typeface="+mn-ea"/>
                          <a:cs typeface="+mn-cs"/>
                        </a:rPr>
                        <a:t>Prerequisite:  LS 30A</a:t>
                      </a:r>
                      <a:endParaRPr lang="en-US" sz="1400" dirty="0">
                        <a:effectLst/>
                      </a:endParaRPr>
                    </a:p>
                    <a:p>
                      <a:pPr algn="ctr" rtl="0"/>
                      <a:r>
                        <a:rPr lang="en-US" sz="1400" b="1" i="0" u="none" strike="noStrike" kern="1200" dirty="0">
                          <a:solidFill>
                            <a:schemeClr val="dk1"/>
                          </a:solidFill>
                          <a:effectLst/>
                          <a:latin typeface="+mn-lt"/>
                          <a:ea typeface="+mn-ea"/>
                          <a:cs typeface="+mn-cs"/>
                        </a:rPr>
                        <a:t>OR</a:t>
                      </a:r>
                      <a:endParaRPr lang="en-US" sz="1400" dirty="0">
                        <a:effectLst/>
                      </a:endParaRPr>
                    </a:p>
                    <a:p>
                      <a:r>
                        <a:rPr lang="en-US" sz="1400" b="1" i="0" u="none" strike="noStrike" kern="1200" dirty="0">
                          <a:solidFill>
                            <a:schemeClr val="dk1"/>
                          </a:solidFill>
                          <a:effectLst/>
                          <a:latin typeface="+mn-lt"/>
                          <a:ea typeface="+mn-ea"/>
                          <a:cs typeface="+mn-cs"/>
                        </a:rPr>
                        <a:t>Stats 13</a:t>
                      </a:r>
                      <a:r>
                        <a:rPr lang="en-US" sz="1400" b="0" i="0" u="none" strike="noStrike" kern="1200" dirty="0">
                          <a:solidFill>
                            <a:schemeClr val="dk1"/>
                          </a:solidFill>
                          <a:effectLst/>
                          <a:latin typeface="+mn-lt"/>
                          <a:ea typeface="+mn-ea"/>
                          <a:cs typeface="+mn-cs"/>
                        </a:rPr>
                        <a:t> – </a:t>
                      </a:r>
                      <a:r>
                        <a:rPr lang="en-US" sz="1400" b="1" i="0" u="none" strike="noStrike" kern="1200" dirty="0">
                          <a:solidFill>
                            <a:schemeClr val="dk1"/>
                          </a:solidFill>
                          <a:effectLst/>
                          <a:latin typeface="+mn-lt"/>
                          <a:ea typeface="+mn-ea"/>
                          <a:cs typeface="+mn-cs"/>
                        </a:rPr>
                        <a:t>Introduction to Statistical Methods for Life and Health Sciences (5)</a:t>
                      </a:r>
                      <a:endParaRPr lang="en-US" sz="1400"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389758339"/>
                  </a:ext>
                </a:extLst>
              </a:tr>
              <a:tr h="365760">
                <a:tc>
                  <a:txBody>
                    <a:bodyPr/>
                    <a:lstStyle/>
                    <a:p>
                      <a:pPr algn="l"/>
                      <a:r>
                        <a:rPr lang="en-US" sz="1400" b="1" i="0" u="none" strike="noStrike" kern="1200" dirty="0">
                          <a:solidFill>
                            <a:schemeClr val="dk1"/>
                          </a:solidFill>
                          <a:effectLst/>
                          <a:latin typeface="+mn-lt"/>
                          <a:ea typeface="+mn-ea"/>
                          <a:cs typeface="+mn-cs"/>
                        </a:rPr>
                        <a:t>Note:  The math diagnostic test is NOT required to start this series.</a:t>
                      </a:r>
                      <a:endParaRPr lang="en-US" sz="1400"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86133237"/>
                  </a:ext>
                </a:extLst>
              </a:tr>
            </a:tbl>
          </a:graphicData>
        </a:graphic>
      </p:graphicFrame>
      <p:sp>
        <p:nvSpPr>
          <p:cNvPr id="6" name="TextBox 5"/>
          <p:cNvSpPr txBox="1"/>
          <p:nvPr/>
        </p:nvSpPr>
        <p:spPr>
          <a:xfrm>
            <a:off x="7772400" y="2878931"/>
            <a:ext cx="942566" cy="246221"/>
          </a:xfrm>
          <a:prstGeom prst="rect">
            <a:avLst/>
          </a:prstGeom>
          <a:noFill/>
        </p:spPr>
        <p:txBody>
          <a:bodyPr wrap="none" lIns="457200" tIns="0" rIns="0" bIns="0" rtlCol="0">
            <a:spAutoFit/>
          </a:bodyPr>
          <a:lstStyle/>
          <a:p>
            <a:pPr algn="l"/>
            <a:r>
              <a:rPr lang="en-US" sz="1600" b="1" dirty="0">
                <a:solidFill>
                  <a:srgbClr val="FFC72B"/>
                </a:solidFill>
              </a:rPr>
              <a:t>OR</a:t>
            </a:r>
            <a:r>
              <a:rPr lang="en-US" b="1" dirty="0">
                <a:solidFill>
                  <a:srgbClr val="FFC72B"/>
                </a:solidFill>
              </a:rPr>
              <a:t>…</a:t>
            </a:r>
          </a:p>
        </p:txBody>
      </p:sp>
      <p:sp>
        <p:nvSpPr>
          <p:cNvPr id="8" name="Star: 5 Points 7">
            <a:extLst>
              <a:ext uri="{FF2B5EF4-FFF2-40B4-BE49-F238E27FC236}">
                <a16:creationId xmlns:a16="http://schemas.microsoft.com/office/drawing/2014/main" id="{C2A2FF39-D9D3-4A6B-AFC6-0768264B0820}"/>
              </a:ext>
            </a:extLst>
          </p:cNvPr>
          <p:cNvSpPr/>
          <p:nvPr/>
        </p:nvSpPr>
        <p:spPr>
          <a:xfrm>
            <a:off x="5638800" y="2190069"/>
            <a:ext cx="228600" cy="228600"/>
          </a:xfrm>
          <a:prstGeom prst="star5">
            <a:avLst/>
          </a:prstGeom>
          <a:solidFill>
            <a:srgbClr val="FFC72B"/>
          </a:solidFill>
          <a:ln>
            <a:solidFill>
              <a:srgbClr val="FFC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896619"/>
      </p:ext>
    </p:extLst>
  </p:cSld>
  <p:clrMapOvr>
    <a:masterClrMapping/>
  </p:clrMapOvr>
</p:sld>
</file>

<file path=ppt/theme/theme1.xml><?xml version="1.0" encoding="utf-8"?>
<a:theme xmlns:a="http://schemas.openxmlformats.org/drawingml/2006/main" name="presentation-04">
  <a:themeElements>
    <a:clrScheme name="presentation-03">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4" id="{5AD70E9E-DD59-814B-85DC-0D68928E099F}" vid="{22B62A29-E0A2-744C-968A-AFBEC94D2E94}"/>
    </a:ext>
  </a:extLst>
</a:theme>
</file>

<file path=ppt/theme/theme2.xml><?xml version="1.0" encoding="utf-8"?>
<a:theme xmlns:a="http://schemas.openxmlformats.org/drawingml/2006/main" name="2_presentation-04">
  <a:themeElements>
    <a:clrScheme name="presentation-03">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AD70E9E-DD59-814B-85DC-0D68928E099F}" vid="{200001B4-8D38-D341-8655-3BCB45C4ED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presentation-04</Template>
  <TotalTime>2559</TotalTime>
  <Words>1896</Words>
  <Application>Microsoft Office PowerPoint</Application>
  <PresentationFormat>Custom</PresentationFormat>
  <Paragraphs>258</Paragraphs>
  <Slides>20</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Helvetica</vt:lpstr>
      <vt:lpstr>presentation-04</vt:lpstr>
      <vt:lpstr>2_presentation-04</vt:lpstr>
      <vt:lpstr>New Student Advisor Training</vt:lpstr>
      <vt:lpstr>New Student Orientation Resources</vt:lpstr>
      <vt:lpstr>What do MCDB Majors Study?</vt:lpstr>
      <vt:lpstr>Life Science Core Education </vt:lpstr>
      <vt:lpstr>Life Science Core Curriculum </vt:lpstr>
      <vt:lpstr>Life Sciences Series: All Courses Required</vt:lpstr>
      <vt:lpstr>Chemistry Series (CHEM) </vt:lpstr>
      <vt:lpstr>Chemistry Series (CHEM) continued…</vt:lpstr>
      <vt:lpstr>Mathematics Series</vt:lpstr>
      <vt:lpstr>Mathematics Series (continued)</vt:lpstr>
      <vt:lpstr>Mathematics</vt:lpstr>
      <vt:lpstr>Math Diagnostic Test</vt:lpstr>
      <vt:lpstr>Physics</vt:lpstr>
      <vt:lpstr>Fall Quarter Recommendations – First Years</vt:lpstr>
      <vt:lpstr>MCDB Major Requirements</vt:lpstr>
      <vt:lpstr>MCDB Major Requirements</vt:lpstr>
      <vt:lpstr>MCDB Major Requirements</vt:lpstr>
      <vt:lpstr>MCDB Major Requirements</vt:lpstr>
      <vt:lpstr>Fall Quarter Recommendations – Transfers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Year Orientation 2025</dc:title>
  <dc:creator>Fonseca, Jenesis</dc:creator>
  <cp:lastModifiedBy>MCDB Undergrad</cp:lastModifiedBy>
  <cp:revision>74</cp:revision>
  <dcterms:created xsi:type="dcterms:W3CDTF">2020-06-23T17:48:14Z</dcterms:created>
  <dcterms:modified xsi:type="dcterms:W3CDTF">2025-06-30T15:13:19Z</dcterms:modified>
</cp:coreProperties>
</file>